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8" r:id="rId2"/>
  </p:sldMasterIdLst>
  <p:notesMasterIdLst>
    <p:notesMasterId r:id="rId17"/>
  </p:notesMasterIdLst>
  <p:sldIdLst>
    <p:sldId id="256" r:id="rId3"/>
    <p:sldId id="334" r:id="rId4"/>
    <p:sldId id="335" r:id="rId5"/>
    <p:sldId id="336" r:id="rId6"/>
    <p:sldId id="337" r:id="rId7"/>
    <p:sldId id="349" r:id="rId8"/>
    <p:sldId id="339" r:id="rId9"/>
    <p:sldId id="340" r:id="rId10"/>
    <p:sldId id="350" r:id="rId11"/>
    <p:sldId id="346" r:id="rId12"/>
    <p:sldId id="344" r:id="rId13"/>
    <p:sldId id="347" r:id="rId14"/>
    <p:sldId id="343" r:id="rId15"/>
    <p:sldId id="345" r:id="rId1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Giokou" initials="M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8310"/>
    <a:srgbClr val="A88000"/>
    <a:srgbClr val="0000FF"/>
    <a:srgbClr val="FF6600"/>
    <a:srgbClr val="610721"/>
    <a:srgbClr val="B10D3C"/>
    <a:srgbClr val="0E1842"/>
    <a:srgbClr val="160947"/>
    <a:srgbClr val="5F055B"/>
    <a:srgbClr val="E8E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7" autoAdjust="0"/>
    <p:restoredTop sz="84964" autoAdjust="0"/>
  </p:normalViewPr>
  <p:slideViewPr>
    <p:cSldViewPr snapToGrid="0">
      <p:cViewPr varScale="1">
        <p:scale>
          <a:sx n="80" d="100"/>
          <a:sy n="80" d="100"/>
        </p:scale>
        <p:origin x="96" y="390"/>
      </p:cViewPr>
      <p:guideLst>
        <p:guide orient="horz" pos="2160"/>
        <p:guide pos="3840"/>
        <p:guide orient="horz" pos="5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931;&#967;&#949;&#948;&#953;&#945;&#963;&#956;&#972;&#962;21_27\&#934;&#940;&#954;&#949;&#955;&#959;&#962;%20&#949;&#961;&#947;&#945;&#963;&#943;&#945;&#962;\&#931;&#964;&#959;&#953;&#967;&#949;&#943;&#945;_&#928;&#961;&#959;&#963;_&#925;&#927;&#916;&#917;_&#916;&#945;&#960;\&#910;&#948;&#945;&#964;&#945;_&#923;&#973;&#956;&#945;&#964;&#94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931;&#967;&#949;&#948;&#953;&#945;&#963;&#956;&#972;&#962;21_27\&#934;&#940;&#954;&#949;&#955;&#959;&#962;%20&#949;&#961;&#947;&#945;&#963;&#943;&#945;&#962;\&#931;&#964;&#959;&#953;&#967;&#949;&#943;&#945;_&#928;&#961;&#959;&#963;_&#925;&#927;&#916;&#917;_&#916;&#945;&#960;\&#910;&#948;&#945;&#964;&#945;_&#923;&#973;&#956;&#945;&#964;&#945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ource Sans Pro" panose="020B0703030403020204"/>
                <a:ea typeface="+mn-ea"/>
                <a:cs typeface="+mn-cs"/>
              </a:defRPr>
            </a:pPr>
            <a:r>
              <a:rPr lang="el-GR" dirty="0"/>
              <a:t>Δράσεις </a:t>
            </a:r>
            <a:r>
              <a:rPr lang="el-GR" dirty="0" smtClean="0"/>
              <a:t>τον τομέα των υδάτων</a:t>
            </a:r>
            <a:endParaRPr lang="el-G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ource Sans Pro" panose="020B0703030403020204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298-487D-A601-20372D9EF253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298-487D-A601-20372D9EF253}"/>
              </c:ext>
            </c:extLst>
          </c:dPt>
          <c:dLbls>
            <c:dLbl>
              <c:idx val="0"/>
              <c:layout>
                <c:manualLayout>
                  <c:x val="2.9760021745905654E-2"/>
                  <c:y val="-5.0697651580988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98-487D-A601-20372D9EF253}"/>
                </c:ext>
              </c:extLst>
            </c:dLbl>
            <c:dLbl>
              <c:idx val="1"/>
              <c:layout>
                <c:manualLayout>
                  <c:x val="3.4168913856410195E-2"/>
                  <c:y val="-5.323253416003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298-487D-A601-20372D9EF253}"/>
                </c:ext>
              </c:extLst>
            </c:dLbl>
            <c:dLbl>
              <c:idx val="2"/>
              <c:layout>
                <c:manualLayout>
                  <c:x val="2.5351129635401114E-2"/>
                  <c:y val="-4.3093003843840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298-487D-A601-20372D9EF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Νερά!$E$4:$E$6</c:f>
              <c:strCache>
                <c:ptCount val="3"/>
                <c:pt idx="0">
                  <c:v>Π/Υ Εντάξεων</c:v>
                </c:pt>
                <c:pt idx="1">
                  <c:v>ΝΟΔΕ</c:v>
                </c:pt>
                <c:pt idx="2">
                  <c:v>Δαπάνες</c:v>
                </c:pt>
              </c:strCache>
            </c:strRef>
          </c:cat>
          <c:val>
            <c:numRef>
              <c:f>Νερά!$F$4:$F$6</c:f>
              <c:numCache>
                <c:formatCode>#,##0</c:formatCode>
                <c:ptCount val="3"/>
                <c:pt idx="0">
                  <c:v>35330000</c:v>
                </c:pt>
                <c:pt idx="1">
                  <c:v>14200000</c:v>
                </c:pt>
                <c:pt idx="2">
                  <c:v>7800000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98-487D-A601-20372D9EF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4696264"/>
        <c:axId val="444693640"/>
        <c:axId val="0"/>
      </c:bar3DChart>
      <c:catAx>
        <c:axId val="44469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4693640"/>
        <c:crosses val="autoZero"/>
        <c:auto val="1"/>
        <c:lblAlgn val="ctr"/>
        <c:lblOffset val="100"/>
        <c:noMultiLvlLbl val="0"/>
      </c:catAx>
      <c:valAx>
        <c:axId val="444693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4696264"/>
        <c:crosses val="autoZero"/>
        <c:crossBetween val="between"/>
      </c:valAx>
      <c:spPr>
        <a:solidFill>
          <a:schemeClr val="tx2">
            <a:lumMod val="5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l-GR" dirty="0"/>
              <a:t>Δράσεις στον τομέα</a:t>
            </a:r>
            <a:r>
              <a:rPr lang="el-GR" baseline="0" dirty="0"/>
              <a:t> των </a:t>
            </a:r>
            <a:r>
              <a:rPr lang="el-GR" baseline="0" dirty="0" smtClean="0"/>
              <a:t>Λυμάτων</a:t>
            </a:r>
            <a:r>
              <a:rPr lang="en-US" baseline="0" dirty="0" smtClean="0"/>
              <a:t> </a:t>
            </a:r>
            <a:r>
              <a:rPr lang="el-GR" baseline="0" dirty="0" smtClean="0"/>
              <a:t>ΕΠ ΒΟΡΕΙΟ ΑΙΓΑΙΟ 2014 -2020</a:t>
            </a:r>
            <a:endParaRPr lang="el-G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17C-433C-8069-30D9B9C8F5DF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17C-433C-8069-30D9B9C8F5DF}"/>
              </c:ext>
            </c:extLst>
          </c:dPt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17C-433C-8069-30D9B9C8F5DF}"/>
                </c:ext>
              </c:extLst>
            </c:dLbl>
            <c:dLbl>
              <c:idx val="1"/>
              <c:layout>
                <c:manualLayout>
                  <c:x val="1.944444444444444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7C-433C-8069-30D9B9C8F5DF}"/>
                </c:ext>
              </c:extLst>
            </c:dLbl>
            <c:dLbl>
              <c:idx val="2"/>
              <c:layout>
                <c:manualLayout>
                  <c:x val="1.9444444444444344E-2"/>
                  <c:y val="-4.629629629629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7C-433C-8069-30D9B9C8F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Νερά!$E$4:$E$6</c:f>
              <c:strCache>
                <c:ptCount val="3"/>
                <c:pt idx="0">
                  <c:v>Π/Υ Εντάξεων</c:v>
                </c:pt>
                <c:pt idx="1">
                  <c:v>ΝΟΔΕ</c:v>
                </c:pt>
                <c:pt idx="2">
                  <c:v>Δαπάνες</c:v>
                </c:pt>
              </c:strCache>
            </c:strRef>
          </c:cat>
          <c:val>
            <c:numRef>
              <c:f>Λύματα!$F$4:$F$6</c:f>
              <c:numCache>
                <c:formatCode>#,##0</c:formatCode>
                <c:ptCount val="3"/>
                <c:pt idx="0">
                  <c:v>46800000</c:v>
                </c:pt>
                <c:pt idx="1">
                  <c:v>15500000</c:v>
                </c:pt>
                <c:pt idx="2">
                  <c:v>6177000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7C-433C-8069-30D9B9C8F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4696264"/>
        <c:axId val="444693640"/>
        <c:axId val="0"/>
      </c:bar3DChart>
      <c:catAx>
        <c:axId val="44469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4693640"/>
        <c:crosses val="autoZero"/>
        <c:auto val="1"/>
        <c:lblAlgn val="ctr"/>
        <c:lblOffset val="100"/>
        <c:noMultiLvlLbl val="0"/>
      </c:catAx>
      <c:valAx>
        <c:axId val="444693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4696264"/>
        <c:crosses val="autoZero"/>
        <c:crossBetween val="between"/>
        <c:majorUnit val="4000000"/>
      </c:valAx>
      <c:spPr>
        <a:solidFill>
          <a:schemeClr val="tx2">
            <a:lumMod val="5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0.5603</cdr:x>
      <cdr:y>0.167</cdr:y>
    </cdr:from>
    <cdr:to>
      <cdr:x>0.95388</cdr:x>
      <cdr:y>0.37081</cdr:y>
    </cdr:to>
    <cdr:sp macro="" textlink="">
      <cdr:nvSpPr>
        <cdr:cNvPr id="2" name="Στρογγυλεμένο ορθογώνιο 1"/>
        <cdr:cNvSpPr/>
      </cdr:nvSpPr>
      <cdr:spPr>
        <a:xfrm xmlns:a="http://schemas.openxmlformats.org/drawingml/2006/main">
          <a:off x="6769124" y="1079410"/>
          <a:ext cx="4755019" cy="1317339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tx2">
            <a:lumMod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l-GR" sz="1600" b="1" dirty="0" smtClean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rPr>
            <a:t>11 έργα υποδομών (δίκτυα ή και ΜΕΛ)</a:t>
          </a:r>
          <a:endParaRPr lang="el-GR" sz="1600" b="1" dirty="0">
            <a:solidFill>
              <a:schemeClr val="bg1"/>
            </a:solidFill>
            <a:latin typeface="Source Sans Pro" panose="020B0703030403020204" pitchFamily="34" charset="0"/>
            <a:ea typeface="Source Sans Pro" panose="020B0703030403020204" pitchFamily="34" charset="0"/>
          </a:endParaRP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l-GR" sz="1600" b="1" dirty="0" smtClean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rPr>
            <a:t>3 υλοποιήσεις  μέτρων – σχεδίων του ΣΔΛΑΠ</a:t>
          </a:r>
          <a:endParaRPr lang="el-GR" sz="1600" b="1" dirty="0">
            <a:solidFill>
              <a:schemeClr val="bg1"/>
            </a:solidFill>
            <a:latin typeface="Source Sans Pro" panose="020B0703030403020204" pitchFamily="34" charset="0"/>
            <a:ea typeface="Source Sans Pro" panose="020B0703030403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FA0F039-D006-9D4B-8837-7C006D83CDA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FD2FBB3-DB3B-254B-8C6C-12456B02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1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FBB3-DB3B-254B-8C6C-12456B02E3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9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FBB3-DB3B-254B-8C6C-12456B02E3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47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FBB3-DB3B-254B-8C6C-12456B02E3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24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FBB3-DB3B-254B-8C6C-12456B02E3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99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FBB3-DB3B-254B-8C6C-12456B02E3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35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FBB3-DB3B-254B-8C6C-12456B02E3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1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4268618" y="-360564"/>
            <a:ext cx="11052245" cy="10209912"/>
          </a:xfrm>
          <a:prstGeom prst="hexagon">
            <a:avLst/>
          </a:prstGeom>
          <a:ln w="139700" cap="rnd" cmpd="thinThick">
            <a:noFill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 nodePh="1">
                                  <p:stCondLst>
                                    <p:cond delay="3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084397"/>
            <a:ext cx="94488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584205"/>
            <a:ext cx="9448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10000"/>
                  </a:schemeClr>
                </a:solidFill>
              </a:defRPr>
            </a:lvl1pPr>
            <a:lvl2pPr marL="45708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3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6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69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498600"/>
            <a:ext cx="2572152" cy="304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498600"/>
            <a:ext cx="2572152" cy="304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19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9200" y="304809"/>
            <a:ext cx="497644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9200" y="1066817"/>
            <a:ext cx="4976445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00" y="304809"/>
            <a:ext cx="4978400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00" y="1066817"/>
            <a:ext cx="4978400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4590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40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37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5" y="23471"/>
            <a:ext cx="7635433" cy="674688"/>
          </a:xfrm>
        </p:spPr>
        <p:txBody>
          <a:bodyPr anchor="ctr" anchorCtr="0"/>
          <a:lstStyle>
            <a:lvl1pPr algn="l">
              <a:defRPr sz="2000"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800" y="1715531"/>
            <a:ext cx="5283200" cy="34269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1803400"/>
            <a:ext cx="3048000" cy="3657600"/>
          </a:xfrm>
        </p:spPr>
        <p:txBody>
          <a:bodyPr anchor="ctr" anchorCtr="0"/>
          <a:lstStyle>
            <a:lvl1pPr marL="0" indent="0" algn="ctr">
              <a:buNone/>
              <a:defRPr sz="1500">
                <a:solidFill>
                  <a:schemeClr val="bg1">
                    <a:lumMod val="90000"/>
                  </a:schemeClr>
                </a:solidFill>
              </a:defRPr>
            </a:lvl1pPr>
            <a:lvl2pPr marL="457083" indent="0">
              <a:buNone/>
              <a:defRPr sz="1200"/>
            </a:lvl2pPr>
            <a:lvl3pPr marL="914173" indent="0">
              <a:buNone/>
              <a:defRPr sz="900"/>
            </a:lvl3pPr>
            <a:lvl4pPr marL="1371260" indent="0">
              <a:buNone/>
              <a:defRPr sz="900"/>
            </a:lvl4pPr>
            <a:lvl5pPr marL="1828346" indent="0">
              <a:buNone/>
              <a:defRPr sz="900"/>
            </a:lvl5pPr>
            <a:lvl6pPr marL="2285438" indent="0">
              <a:buNone/>
              <a:defRPr sz="900"/>
            </a:lvl6pPr>
            <a:lvl7pPr marL="2742518" indent="0">
              <a:buNone/>
              <a:defRPr sz="900"/>
            </a:lvl7pPr>
            <a:lvl8pPr marL="3199600" indent="0">
              <a:buNone/>
              <a:defRPr sz="900"/>
            </a:lvl8pPr>
            <a:lvl9pPr marL="3656683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81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600" y="4792669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2400" y="177800"/>
            <a:ext cx="7924800" cy="4470400"/>
          </a:xfrm>
        </p:spPr>
        <p:txBody>
          <a:bodyPr/>
          <a:lstStyle>
            <a:lvl1pPr marL="0" indent="0">
              <a:buNone/>
              <a:defRPr sz="3200"/>
            </a:lvl1pPr>
            <a:lvl2pPr marL="457083" indent="0">
              <a:buNone/>
              <a:defRPr sz="2800"/>
            </a:lvl2pPr>
            <a:lvl3pPr marL="914173" indent="0">
              <a:buNone/>
              <a:defRPr sz="2400"/>
            </a:lvl3pPr>
            <a:lvl4pPr marL="1371260" indent="0">
              <a:buNone/>
              <a:defRPr sz="2000"/>
            </a:lvl4pPr>
            <a:lvl5pPr marL="1828346" indent="0">
              <a:buNone/>
              <a:defRPr sz="2000"/>
            </a:lvl5pPr>
            <a:lvl6pPr marL="2285438" indent="0">
              <a:buNone/>
              <a:defRPr sz="2000"/>
            </a:lvl6pPr>
            <a:lvl7pPr marL="2742518" indent="0">
              <a:buNone/>
              <a:defRPr sz="2000"/>
            </a:lvl7pPr>
            <a:lvl8pPr marL="3199600" indent="0">
              <a:buNone/>
              <a:defRPr sz="2000"/>
            </a:lvl8pPr>
            <a:lvl9pPr marL="365668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5600" y="5359418"/>
            <a:ext cx="7315200" cy="804863"/>
          </a:xfrm>
        </p:spPr>
        <p:txBody>
          <a:bodyPr/>
          <a:lstStyle>
            <a:lvl1pPr marL="0" indent="0">
              <a:buNone/>
              <a:defRPr sz="1500">
                <a:solidFill>
                  <a:schemeClr val="bg1">
                    <a:lumMod val="90000"/>
                  </a:schemeClr>
                </a:solidFill>
              </a:defRPr>
            </a:lvl1pPr>
            <a:lvl2pPr marL="457083" indent="0">
              <a:buNone/>
              <a:defRPr sz="1200"/>
            </a:lvl2pPr>
            <a:lvl3pPr marL="914173" indent="0">
              <a:buNone/>
              <a:defRPr sz="900"/>
            </a:lvl3pPr>
            <a:lvl4pPr marL="1371260" indent="0">
              <a:buNone/>
              <a:defRPr sz="900"/>
            </a:lvl4pPr>
            <a:lvl5pPr marL="1828346" indent="0">
              <a:buNone/>
              <a:defRPr sz="900"/>
            </a:lvl5pPr>
            <a:lvl6pPr marL="2285438" indent="0">
              <a:buNone/>
              <a:defRPr sz="900"/>
            </a:lvl6pPr>
            <a:lvl7pPr marL="2742518" indent="0">
              <a:buNone/>
              <a:defRPr sz="900"/>
            </a:lvl7pPr>
            <a:lvl8pPr marL="3199600" indent="0">
              <a:buNone/>
              <a:defRPr sz="900"/>
            </a:lvl8pPr>
            <a:lvl9pPr marL="36566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00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44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61600" y="304808"/>
            <a:ext cx="13208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95504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0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149600" y="14224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149600" y="22606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149600" y="30988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149600" y="39370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5"/>
            <a:ext cx="8737603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69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2176431" y="2232025"/>
            <a:ext cx="7907369" cy="4547283"/>
          </a:xfrm>
          <a:custGeom>
            <a:avLst/>
            <a:gdLst>
              <a:gd name="connsiteX0" fmla="*/ 2539853 w 7907369"/>
              <a:gd name="connsiteY0" fmla="*/ 4546600 h 4547283"/>
              <a:gd name="connsiteX1" fmla="*/ 2542141 w 7907369"/>
              <a:gd name="connsiteY1" fmla="*/ 4546600 h 4547283"/>
              <a:gd name="connsiteX2" fmla="*/ 2540988 w 7907369"/>
              <a:gd name="connsiteY2" fmla="*/ 4547283 h 4547283"/>
              <a:gd name="connsiteX3" fmla="*/ 32 w 7907369"/>
              <a:gd name="connsiteY3" fmla="*/ 2797371 h 4547283"/>
              <a:gd name="connsiteX4" fmla="*/ 32 w 7907369"/>
              <a:gd name="connsiteY4" fmla="*/ 2805128 h 4547283"/>
              <a:gd name="connsiteX5" fmla="*/ 0 w 7907369"/>
              <a:gd name="connsiteY5" fmla="*/ 2805109 h 4547283"/>
              <a:gd name="connsiteX6" fmla="*/ 3609126 w 7907369"/>
              <a:gd name="connsiteY6" fmla="*/ 1103691 h 4547283"/>
              <a:gd name="connsiteX7" fmla="*/ 2608882 w 7907369"/>
              <a:gd name="connsiteY7" fmla="*/ 1698537 h 4547283"/>
              <a:gd name="connsiteX8" fmla="*/ 2604261 w 7907369"/>
              <a:gd name="connsiteY8" fmla="*/ 2830890 h 4547283"/>
              <a:gd name="connsiteX9" fmla="*/ 3609126 w 7907369"/>
              <a:gd name="connsiteY9" fmla="*/ 3434977 h 4547283"/>
              <a:gd name="connsiteX10" fmla="*/ 4613990 w 7907369"/>
              <a:gd name="connsiteY10" fmla="*/ 2840132 h 4547283"/>
              <a:gd name="connsiteX11" fmla="*/ 4609370 w 7907369"/>
              <a:gd name="connsiteY11" fmla="*/ 1703159 h 4547283"/>
              <a:gd name="connsiteX12" fmla="*/ 6323167 w 7907369"/>
              <a:gd name="connsiteY12" fmla="*/ 117475 h 4547283"/>
              <a:gd name="connsiteX13" fmla="*/ 4732010 w 7907369"/>
              <a:gd name="connsiteY13" fmla="*/ 1074690 h 4547283"/>
              <a:gd name="connsiteX14" fmla="*/ 4739556 w 7907369"/>
              <a:gd name="connsiteY14" fmla="*/ 2839448 h 4547283"/>
              <a:gd name="connsiteX15" fmla="*/ 6323167 w 7907369"/>
              <a:gd name="connsiteY15" fmla="*/ 3791456 h 4547283"/>
              <a:gd name="connsiteX16" fmla="*/ 7906779 w 7907369"/>
              <a:gd name="connsiteY16" fmla="*/ 2854012 h 4547283"/>
              <a:gd name="connsiteX17" fmla="*/ 7899499 w 7907369"/>
              <a:gd name="connsiteY17" fmla="*/ 1062205 h 4547283"/>
              <a:gd name="connsiteX18" fmla="*/ 32 w 7907369"/>
              <a:gd name="connsiteY18" fmla="*/ 0 h 4547283"/>
              <a:gd name="connsiteX19" fmla="*/ 7907369 w 7907369"/>
              <a:gd name="connsiteY19" fmla="*/ 0 h 4547283"/>
              <a:gd name="connsiteX20" fmla="*/ 7907369 w 7907369"/>
              <a:gd name="connsiteY20" fmla="*/ 4546600 h 4547283"/>
              <a:gd name="connsiteX21" fmla="*/ 2542141 w 7907369"/>
              <a:gd name="connsiteY21" fmla="*/ 4546600 h 4547283"/>
              <a:gd name="connsiteX22" fmla="*/ 3243941 w 7907369"/>
              <a:gd name="connsiteY22" fmla="*/ 4131160 h 4547283"/>
              <a:gd name="connsiteX23" fmla="*/ 3240709 w 7907369"/>
              <a:gd name="connsiteY23" fmla="*/ 3335791 h 4547283"/>
              <a:gd name="connsiteX24" fmla="*/ 2540988 w 7907369"/>
              <a:gd name="connsiteY24" fmla="*/ 2916433 h 4547283"/>
              <a:gd name="connsiteX25" fmla="*/ 1834686 w 7907369"/>
              <a:gd name="connsiteY25" fmla="*/ 3341333 h 4547283"/>
              <a:gd name="connsiteX26" fmla="*/ 1838036 w 7907369"/>
              <a:gd name="connsiteY26" fmla="*/ 4124695 h 4547283"/>
              <a:gd name="connsiteX27" fmla="*/ 2539853 w 7907369"/>
              <a:gd name="connsiteY27" fmla="*/ 4546600 h 4547283"/>
              <a:gd name="connsiteX28" fmla="*/ 32 w 7907369"/>
              <a:gd name="connsiteY28" fmla="*/ 4546600 h 4547283"/>
              <a:gd name="connsiteX29" fmla="*/ 32 w 7907369"/>
              <a:gd name="connsiteY29" fmla="*/ 2805128 h 4547283"/>
              <a:gd name="connsiteX30" fmla="*/ 1245286 w 7907369"/>
              <a:gd name="connsiteY30" fmla="*/ 3553728 h 4547283"/>
              <a:gd name="connsiteX31" fmla="*/ 2490570 w 7907369"/>
              <a:gd name="connsiteY31" fmla="*/ 2816561 h 4547283"/>
              <a:gd name="connsiteX32" fmla="*/ 2484844 w 7907369"/>
              <a:gd name="connsiteY32" fmla="*/ 1407561 h 4547283"/>
              <a:gd name="connsiteX33" fmla="*/ 1245286 w 7907369"/>
              <a:gd name="connsiteY33" fmla="*/ 664666 h 4547283"/>
              <a:gd name="connsiteX34" fmla="*/ 5728 w 7907369"/>
              <a:gd name="connsiteY34" fmla="*/ 1401833 h 4547283"/>
              <a:gd name="connsiteX35" fmla="*/ 32 w 7907369"/>
              <a:gd name="connsiteY35" fmla="*/ 2797371 h 454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907369" h="4547283">
                <a:moveTo>
                  <a:pt x="2539853" y="4546600"/>
                </a:moveTo>
                <a:lnTo>
                  <a:pt x="2542141" y="4546600"/>
                </a:lnTo>
                <a:lnTo>
                  <a:pt x="2540988" y="4547283"/>
                </a:lnTo>
                <a:close/>
                <a:moveTo>
                  <a:pt x="32" y="2797371"/>
                </a:moveTo>
                <a:lnTo>
                  <a:pt x="32" y="2805128"/>
                </a:lnTo>
                <a:lnTo>
                  <a:pt x="0" y="2805109"/>
                </a:lnTo>
                <a:close/>
                <a:moveTo>
                  <a:pt x="3609126" y="1103691"/>
                </a:moveTo>
                <a:lnTo>
                  <a:pt x="2608882" y="1698537"/>
                </a:lnTo>
                <a:lnTo>
                  <a:pt x="2604261" y="2830890"/>
                </a:lnTo>
                <a:lnTo>
                  <a:pt x="3609126" y="3434977"/>
                </a:lnTo>
                <a:lnTo>
                  <a:pt x="4613990" y="2840132"/>
                </a:lnTo>
                <a:lnTo>
                  <a:pt x="4609370" y="1703159"/>
                </a:lnTo>
                <a:close/>
                <a:moveTo>
                  <a:pt x="6323167" y="117475"/>
                </a:moveTo>
                <a:lnTo>
                  <a:pt x="4732010" y="1074690"/>
                </a:lnTo>
                <a:lnTo>
                  <a:pt x="4739556" y="2839448"/>
                </a:lnTo>
                <a:lnTo>
                  <a:pt x="6323167" y="3791456"/>
                </a:lnTo>
                <a:lnTo>
                  <a:pt x="7906779" y="2854012"/>
                </a:lnTo>
                <a:lnTo>
                  <a:pt x="7899499" y="1062205"/>
                </a:lnTo>
                <a:close/>
                <a:moveTo>
                  <a:pt x="32" y="0"/>
                </a:moveTo>
                <a:lnTo>
                  <a:pt x="7907369" y="0"/>
                </a:lnTo>
                <a:lnTo>
                  <a:pt x="7907369" y="4546600"/>
                </a:lnTo>
                <a:lnTo>
                  <a:pt x="2542141" y="4546600"/>
                </a:lnTo>
                <a:lnTo>
                  <a:pt x="3243941" y="4131160"/>
                </a:lnTo>
                <a:lnTo>
                  <a:pt x="3240709" y="3335791"/>
                </a:lnTo>
                <a:lnTo>
                  <a:pt x="2540988" y="2916433"/>
                </a:lnTo>
                <a:lnTo>
                  <a:pt x="1834686" y="3341333"/>
                </a:lnTo>
                <a:lnTo>
                  <a:pt x="1838036" y="4124695"/>
                </a:lnTo>
                <a:lnTo>
                  <a:pt x="2539853" y="4546600"/>
                </a:lnTo>
                <a:lnTo>
                  <a:pt x="32" y="4546600"/>
                </a:lnTo>
                <a:lnTo>
                  <a:pt x="32" y="2805128"/>
                </a:lnTo>
                <a:lnTo>
                  <a:pt x="1245286" y="3553728"/>
                </a:lnTo>
                <a:lnTo>
                  <a:pt x="2490570" y="2816561"/>
                </a:lnTo>
                <a:lnTo>
                  <a:pt x="2484844" y="1407561"/>
                </a:lnTo>
                <a:lnTo>
                  <a:pt x="1245286" y="664666"/>
                </a:lnTo>
                <a:lnTo>
                  <a:pt x="5728" y="1401833"/>
                </a:lnTo>
                <a:lnTo>
                  <a:pt x="32" y="27973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08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80" userDrawn="1">
          <p15:clr>
            <a:srgbClr val="FBAE40"/>
          </p15:clr>
        </p15:guide>
        <p15:guide id="2" orient="horz" pos="281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839200" y="2234527"/>
            <a:ext cx="2540000" cy="3937676"/>
          </a:xfrm>
        </p:spPr>
        <p:txBody>
          <a:bodyPr anchor="ctr" anchorCtr="0">
            <a:normAutofit/>
          </a:bodyPr>
          <a:lstStyle>
            <a:lvl1pPr marL="57137" indent="0" algn="ctr">
              <a:buFontTx/>
              <a:buNone/>
              <a:defRPr sz="1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775200" y="2209808"/>
            <a:ext cx="2540000" cy="3977605"/>
          </a:xfrm>
        </p:spPr>
        <p:txBody>
          <a:bodyPr anchor="ctr" anchorCtr="0">
            <a:normAutofit/>
          </a:bodyPr>
          <a:lstStyle>
            <a:lvl1pPr marL="57137" indent="0" algn="ctr">
              <a:buFontTx/>
              <a:buNone/>
              <a:defRPr sz="1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11200" y="2234527"/>
            <a:ext cx="2540000" cy="3937676"/>
          </a:xfrm>
        </p:spPr>
        <p:txBody>
          <a:bodyPr anchor="ctr" anchorCtr="0">
            <a:normAutofit/>
          </a:bodyPr>
          <a:lstStyle>
            <a:lvl1pPr marL="57137" indent="0" algn="ctr">
              <a:buFontTx/>
              <a:buNone/>
              <a:defRPr sz="1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5"/>
            <a:ext cx="8737603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7316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04800"/>
            <a:ext cx="4368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304805"/>
            <a:ext cx="5994400" cy="3125315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1219200" y="3429000"/>
            <a:ext cx="43688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5588000" y="3429000"/>
            <a:ext cx="6197600" cy="304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4151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7559675"/>
            <a:ext cx="38608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7559675"/>
            <a:ext cx="28448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F7291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914407" y="-2235199"/>
            <a:ext cx="3352796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521195" y="-2235199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8127995" y="-2235199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177815"/>
            <a:ext cx="8737603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0462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62401" y="177815"/>
            <a:ext cx="8026403" cy="525463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3962400" y="990600"/>
            <a:ext cx="8026400" cy="5181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7902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62400" y="1295400"/>
            <a:ext cx="79248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0433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368797" y="1295400"/>
            <a:ext cx="82296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197" y="381018"/>
            <a:ext cx="8737603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6449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9200" y="304809"/>
            <a:ext cx="497644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9200" y="1066817"/>
            <a:ext cx="4976445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00" y="304809"/>
            <a:ext cx="4978400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00" y="1066817"/>
            <a:ext cx="4978400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71155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149600" y="14224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149600" y="22606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149600" y="30988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149600" y="39370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3626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04800"/>
            <a:ext cx="4368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304805"/>
            <a:ext cx="5994400" cy="3125315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1219200" y="3429000"/>
            <a:ext cx="43688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5588000" y="3429000"/>
            <a:ext cx="6197600" cy="304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3330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7559675"/>
            <a:ext cx="3860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7559675"/>
            <a:ext cx="2844800" cy="365125"/>
          </a:xfrm>
        </p:spPr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08007" y="3225819"/>
            <a:ext cx="3352796" cy="3352799"/>
          </a:xfrm>
        </p:spPr>
        <p:txBody>
          <a:bodyPr lIns="365678" tIns="0" rIns="243781">
            <a:normAutofit/>
          </a:bodyPr>
          <a:lstStyle>
            <a:lvl1pPr>
              <a:lnSpc>
                <a:spcPts val="2000"/>
              </a:lnSpc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114803" y="3225819"/>
            <a:ext cx="3352796" cy="3352799"/>
          </a:xfrm>
        </p:spPr>
        <p:txBody>
          <a:bodyPr lIns="365678" tIns="0" rIns="243781">
            <a:normAutofit/>
          </a:bodyPr>
          <a:lstStyle>
            <a:lvl1pPr>
              <a:lnSpc>
                <a:spcPts val="2000"/>
              </a:lnSpc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7721599" y="3225819"/>
            <a:ext cx="3352796" cy="3352799"/>
          </a:xfrm>
        </p:spPr>
        <p:txBody>
          <a:bodyPr lIns="365678" tIns="0" rIns="243781">
            <a:normAutofit/>
          </a:bodyPr>
          <a:lstStyle>
            <a:lvl1pPr>
              <a:lnSpc>
                <a:spcPts val="2000"/>
              </a:lnSpc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508007" y="711201"/>
            <a:ext cx="3352796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114795" y="711201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7721595" y="711201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5"/>
            <a:ext cx="8737603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066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2242426" y="-755813"/>
            <a:ext cx="11052245" cy="10209912"/>
          </a:xfrm>
          <a:prstGeom prst="hexagon">
            <a:avLst/>
          </a:prstGeom>
          <a:ln w="139700" cap="rnd" cmpd="thinThick">
            <a:noFill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4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3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1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81609"/>
            <a:ext cx="10363200" cy="933451"/>
          </a:xfrm>
        </p:spPr>
        <p:txBody>
          <a:bodyPr anchor="b">
            <a:normAutofit/>
          </a:bodyPr>
          <a:lstStyle>
            <a:lvl1pPr algn="ctr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096000"/>
            <a:ext cx="85344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9485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4837" y="160355"/>
            <a:ext cx="8026403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2032001" y="1092200"/>
            <a:ext cx="6908803" cy="51816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848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295400"/>
            <a:ext cx="8026400" cy="4978400"/>
          </a:xfrm>
        </p:spPr>
        <p:txBody>
          <a:bodyPr>
            <a:normAutofit/>
          </a:bodyPr>
          <a:lstStyle>
            <a:lvl1pPr marL="171410" indent="-171410">
              <a:buFont typeface="Arial" pitchFamily="34" charset="0"/>
              <a:buChar char="•"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628491" indent="-171410">
              <a:buFont typeface="Arial" pitchFamily="34" charset="0"/>
              <a:buChar char="•"/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1085582" indent="-171410">
              <a:buFont typeface="Arial" pitchFamily="34" charset="0"/>
              <a:buChar char="•"/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1542665" indent="-171410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 marL="1999751" indent="-171410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9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62400" y="1295400"/>
            <a:ext cx="79248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758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59200" y="1295400"/>
            <a:ext cx="82296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952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5" Type="http://schemas.openxmlformats.org/officeDocument/2006/relationships/slideLayout" Target="../slideLayouts/slideLayout29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0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79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572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45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82000">
              <a:schemeClr val="tx1">
                <a:lumMod val="85000"/>
                <a:lumOff val="15000"/>
              </a:schemeClr>
            </a:gs>
            <a:gs pos="99167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823200" y="3835400"/>
            <a:ext cx="12700000" cy="7010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914173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3"/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73"/>
              <a:t>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3"/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7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5600" y="990600"/>
            <a:ext cx="7518400" cy="5181600"/>
          </a:xfrm>
          <a:prstGeom prst="rect">
            <a:avLst/>
          </a:prstGeom>
        </p:spPr>
        <p:txBody>
          <a:bodyPr vert="horz" lIns="121893" tIns="60946" rIns="121893" bIns="6094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6401" y="177815"/>
            <a:ext cx="8737603" cy="525463"/>
          </a:xfrm>
          <a:prstGeom prst="rect">
            <a:avLst/>
          </a:prstGeom>
        </p:spPr>
        <p:txBody>
          <a:bodyPr vert="horz" lIns="121893" tIns="60946" rIns="121893" bIns="60946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767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688" r:id="rId20"/>
    <p:sldLayoutId id="2147483689" r:id="rId21"/>
    <p:sldLayoutId id="2147483690" r:id="rId22"/>
    <p:sldLayoutId id="2147483691" r:id="rId23"/>
    <p:sldLayoutId id="2147483692" r:id="rId24"/>
    <p:sldLayoutId id="2147483693" r:id="rId25"/>
  </p:sldLayoutIdLst>
  <p:txStyles>
    <p:titleStyle>
      <a:lvl1pPr algn="r" defTabSz="914173" rtl="0" eaLnBrk="1" latinLnBrk="0" hangingPunct="1">
        <a:spcBef>
          <a:spcPct val="0"/>
        </a:spcBef>
        <a:buNone/>
        <a:defRPr sz="28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3973" indent="-228545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60" indent="-228545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6" indent="-228545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38" indent="-228545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6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8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8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mouflouzellis@mou.g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2"/>
          <p:cNvSpPr/>
          <p:nvPr/>
        </p:nvSpPr>
        <p:spPr>
          <a:xfrm rot="5400000">
            <a:off x="2126572" y="301389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Hexagon 12"/>
          <p:cNvSpPr/>
          <p:nvPr/>
        </p:nvSpPr>
        <p:spPr>
          <a:xfrm rot="9000000">
            <a:off x="6327970" y="5990516"/>
            <a:ext cx="5920220" cy="5115798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12"/>
          <p:cNvSpPr/>
          <p:nvPr/>
        </p:nvSpPr>
        <p:spPr>
          <a:xfrm rot="5400000">
            <a:off x="430289" y="2912556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Hexagon 12"/>
          <p:cNvSpPr/>
          <p:nvPr/>
        </p:nvSpPr>
        <p:spPr>
          <a:xfrm rot="9000000">
            <a:off x="-4486698" y="-1861889"/>
            <a:ext cx="5920220" cy="5115798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Hexagon 12"/>
          <p:cNvSpPr/>
          <p:nvPr/>
        </p:nvSpPr>
        <p:spPr>
          <a:xfrm rot="12600000">
            <a:off x="9836903" y="-2313948"/>
            <a:ext cx="5920220" cy="5115798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noFill/>
          <a:ln>
            <a:solidFill>
              <a:schemeClr val="bg1">
                <a:alpha val="1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27877" y="2099773"/>
            <a:ext cx="10806990" cy="166712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6500"/>
              </a:lnSpc>
            </a:pPr>
            <a:r>
              <a:rPr lang="el-GR" sz="2200" dirty="0">
                <a:solidFill>
                  <a:schemeClr val="bg1"/>
                </a:solidFill>
                <a:latin typeface="Source Sans Pro ExtraLight" charset="0"/>
                <a:ea typeface="Source Sans Pro ExtraLight" charset="0"/>
                <a:cs typeface="Source Sans Pro ExtraLight" charset="0"/>
              </a:rPr>
              <a:t>Βιώσιμη διαχείριση υδάτινων πόρων</a:t>
            </a:r>
            <a:endParaRPr lang="en-US" sz="2200" dirty="0">
              <a:solidFill>
                <a:schemeClr val="bg1"/>
              </a:solidFill>
              <a:latin typeface="Source Sans Pro ExtraLight" charset="0"/>
              <a:ea typeface="Source Sans Pro ExtraLight" charset="0"/>
              <a:cs typeface="Source Sans Pro ExtraLight" charset="0"/>
            </a:endParaRPr>
          </a:p>
          <a:p>
            <a:pPr algn="ctr">
              <a:lnSpc>
                <a:spcPts val="6500"/>
              </a:lnSpc>
            </a:pPr>
            <a:r>
              <a:rPr lang="el-GR" sz="2200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 ExtraLight" charset="0"/>
              </a:rPr>
              <a:t>Πρόγραμμα Βόρειο Αιγαίο 2021-2027</a:t>
            </a:r>
            <a:endParaRPr lang="en-US" sz="2200" dirty="0">
              <a:solidFill>
                <a:schemeClr val="bg1"/>
              </a:solidFill>
              <a:latin typeface="Source Sans Pro ExtraLight" charset="0"/>
              <a:ea typeface="Source Sans Pro ExtraLight" charset="0"/>
              <a:cs typeface="Source Sans Pro ExtraLigh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8483" y="4873140"/>
            <a:ext cx="5970460" cy="553998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Φεβρουάριος </a:t>
            </a:r>
            <a:r>
              <a:rPr lang="el-GR" dirty="0">
                <a:solidFill>
                  <a:schemeClr val="bg1"/>
                </a:solidFill>
              </a:rPr>
              <a:t>2021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5ABF3DEE-C5FE-1B4D-8A04-F454BBA623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4655"/>
            <a:ext cx="2303585" cy="191155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5A8D68DE-80C9-9141-A109-6D45F24BB3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98"/>
          <a:stretch/>
        </p:blipFill>
        <p:spPr bwMode="auto">
          <a:xfrm>
            <a:off x="322414" y="5581403"/>
            <a:ext cx="1654998" cy="1082798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ΕΣΠΑ 2014-2020">
            <a:extLst>
              <a:ext uri="{FF2B5EF4-FFF2-40B4-BE49-F238E27FC236}">
                <a16:creationId xmlns:a16="http://schemas.microsoft.com/office/drawing/2014/main" id="{7480AF60-A6BD-A744-9E3B-9D2935367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30" y="5642733"/>
            <a:ext cx="1495954" cy="92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E13B287E-BB66-E24F-A4E9-5D4B31C9E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748" y="6407291"/>
            <a:ext cx="36576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11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7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2" decel="7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4" decel="7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9" grpId="1" animBg="1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111223" y="623274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389459" y="3368184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10723" y="28560"/>
            <a:ext cx="11903528" cy="3658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Διαχείριση αστικών Λυμάτων</a:t>
            </a:r>
          </a:p>
        </p:txBody>
      </p:sp>
      <p:sp>
        <p:nvSpPr>
          <p:cNvPr id="19" name="Εξάγωνο 18">
            <a:extLst>
              <a:ext uri="{FF2B5EF4-FFF2-40B4-BE49-F238E27FC236}">
                <a16:creationId xmlns:a16="http://schemas.microsoft.com/office/drawing/2014/main" id="{209A3716-109E-4A34-8C69-ACFED60097D9}"/>
              </a:ext>
            </a:extLst>
          </p:cNvPr>
          <p:cNvSpPr/>
          <p:nvPr/>
        </p:nvSpPr>
        <p:spPr>
          <a:xfrm>
            <a:off x="445201" y="454792"/>
            <a:ext cx="10797662" cy="1298704"/>
          </a:xfrm>
          <a:prstGeom prst="hexagon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76200" dist="12700" dir="2700000" sx="159000" sy="159000" kx="-800400" algn="bl" rotWithShape="0">
              <a:schemeClr val="accent3">
                <a:lumMod val="50000"/>
                <a:alpha val="24000"/>
              </a:schemeClr>
            </a:outerShdw>
            <a:reflection blurRad="787400" stA="18000" endPos="6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/>
          <p:cNvSpPr/>
          <p:nvPr/>
        </p:nvSpPr>
        <p:spPr>
          <a:xfrm>
            <a:off x="660400" y="548294"/>
            <a:ext cx="1027429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l-GR" sz="20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Περιφερειακό </a:t>
            </a:r>
            <a:r>
              <a:rPr lang="el-GR" sz="2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Επιχειρησιακό Σχέδιο </a:t>
            </a:r>
            <a:r>
              <a:rPr lang="el-GR" sz="20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Λυμάτων Βορείου Αιγαίου (Νοε 2020)</a:t>
            </a: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l-GR" sz="20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el-GR" sz="2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οικισμοί Γ Προτεραιότητας</a:t>
            </a: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οικισμοί Β </a:t>
            </a:r>
            <a:r>
              <a:rPr lang="el-GR" sz="20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Προτεραιότητας</a:t>
            </a:r>
            <a:endParaRPr lang="el-GR" sz="20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Εξάγωνο 11">
            <a:extLst>
              <a:ext uri="{FF2B5EF4-FFF2-40B4-BE49-F238E27FC236}">
                <a16:creationId xmlns:a16="http://schemas.microsoft.com/office/drawing/2014/main" id="{209A3716-109E-4A34-8C69-ACFED60097D9}"/>
              </a:ext>
            </a:extLst>
          </p:cNvPr>
          <p:cNvSpPr/>
          <p:nvPr/>
        </p:nvSpPr>
        <p:spPr>
          <a:xfrm>
            <a:off x="297381" y="1926656"/>
            <a:ext cx="10797662" cy="433087"/>
          </a:xfrm>
          <a:prstGeom prst="hexagon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76200" dist="12700" dir="2700000" sx="159000" sy="159000" kx="-800400" algn="bl" rotWithShape="0">
              <a:schemeClr val="accent3">
                <a:lumMod val="50000"/>
                <a:alpha val="24000"/>
              </a:schemeClr>
            </a:outerShdw>
            <a:reflection blurRad="787400" stA="18000" endPos="6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1465801" y="1885219"/>
            <a:ext cx="8215107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l-G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Εκκρεμότητες</a:t>
            </a:r>
            <a:endParaRPr lang="el-GR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447" y="2491466"/>
            <a:ext cx="10966415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Αγία Παρασκευή: ολοκλήρωση υπολειπόμενου δικτύου αποχέτευσης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448" y="3210526"/>
            <a:ext cx="10966415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Μυτιληνιοί </a:t>
            </a:r>
            <a:r>
              <a:rPr lang="el-GR" sz="2000" b="1" dirty="0" smtClean="0">
                <a:solidFill>
                  <a:schemeClr val="bg1"/>
                </a:solidFill>
              </a:rPr>
              <a:t>Σάμου: </a:t>
            </a:r>
            <a:r>
              <a:rPr lang="el-GR" sz="2000" b="1" dirty="0">
                <a:solidFill>
                  <a:schemeClr val="bg1"/>
                </a:solidFill>
              </a:rPr>
              <a:t>έργα προσαγωγής και αναβάθμιση της ΕΕΛ Χώρας, στην οποία θα συνδεθούν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7381" y="6147718"/>
            <a:ext cx="10966415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Καλλονή Λέσβου:  δεν έχει επαρκές δίκτυο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6447" y="3866281"/>
            <a:ext cx="10966415" cy="70788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Οικισμοί Πυθαγορείου (Σάμος) και Πέτρας (Λέσβος): Μετρήσεις </a:t>
            </a:r>
            <a:r>
              <a:rPr lang="el-GR" sz="2000" b="1" dirty="0" smtClean="0">
                <a:solidFill>
                  <a:schemeClr val="bg1"/>
                </a:solidFill>
              </a:rPr>
              <a:t>εκροής που </a:t>
            </a:r>
            <a:r>
              <a:rPr lang="el-GR" sz="2000" b="1" dirty="0">
                <a:solidFill>
                  <a:schemeClr val="bg1"/>
                </a:solidFill>
              </a:rPr>
              <a:t>δεν ικανοποιούν τις απαιτήσεις εκροής της Οδηγίας 91/271/ΕΟΚ</a:t>
            </a:r>
            <a:r>
              <a:rPr lang="el-GR" sz="2000" b="1" dirty="0" smtClean="0">
                <a:solidFill>
                  <a:schemeClr val="bg1"/>
                </a:solidFill>
              </a:rPr>
              <a:t> και κακοτεχνίες </a:t>
            </a:r>
            <a:r>
              <a:rPr lang="el-GR" sz="2000" b="1" dirty="0">
                <a:solidFill>
                  <a:schemeClr val="bg1"/>
                </a:solidFill>
              </a:rPr>
              <a:t>στο εσωτερικό </a:t>
            </a:r>
            <a:r>
              <a:rPr lang="el-GR" sz="2000" b="1" dirty="0" smtClean="0">
                <a:solidFill>
                  <a:schemeClr val="bg1"/>
                </a:solidFill>
              </a:rPr>
              <a:t>ΔΑ, αντίστοιχα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6447" y="4826401"/>
            <a:ext cx="10966416" cy="101566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Οικισμοί Κοκκάρι </a:t>
            </a:r>
            <a:r>
              <a:rPr lang="el-GR" sz="2000" b="1" dirty="0">
                <a:solidFill>
                  <a:schemeClr val="bg1"/>
                </a:solidFill>
              </a:rPr>
              <a:t>και </a:t>
            </a:r>
            <a:r>
              <a:rPr lang="el-GR" sz="2000" b="1" dirty="0" smtClean="0">
                <a:solidFill>
                  <a:schemeClr val="bg1"/>
                </a:solidFill>
              </a:rPr>
              <a:t>Σάμος: </a:t>
            </a:r>
            <a:r>
              <a:rPr lang="el-GR" sz="2000" b="1" dirty="0">
                <a:solidFill>
                  <a:schemeClr val="bg1"/>
                </a:solidFill>
              </a:rPr>
              <a:t>εξυπηρετούνται από υφιστάμενες υποδομές ΔΑ και ΕΕΛ, που παρουσιάζουν προβλήματα τα οποία δεν επιτρέπουν την πλήρη συμμόρφωση με την Οδηγία 91/271/ΕΟΚ</a:t>
            </a:r>
          </a:p>
        </p:txBody>
      </p:sp>
      <p:sp>
        <p:nvSpPr>
          <p:cNvPr id="10" name="Κουμπί ενέργειας: Βοήθεια 9">
            <a:hlinkClick r:id="" action="ppaction://noaction" highlightClick="1"/>
          </p:cNvPr>
          <p:cNvSpPr/>
          <p:nvPr/>
        </p:nvSpPr>
        <p:spPr>
          <a:xfrm>
            <a:off x="11471223" y="4041620"/>
            <a:ext cx="543027" cy="416617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Κουμπί ενέργειας: Βοήθεια 24">
            <a:hlinkClick r:id="" action="ppaction://noaction" highlightClick="1"/>
          </p:cNvPr>
          <p:cNvSpPr/>
          <p:nvPr/>
        </p:nvSpPr>
        <p:spPr>
          <a:xfrm>
            <a:off x="11474998" y="5096198"/>
            <a:ext cx="539251" cy="486455"/>
          </a:xfrm>
          <a:prstGeom prst="actionButtonHel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Πολλαπλασιασμός 10"/>
          <p:cNvSpPr/>
          <p:nvPr/>
        </p:nvSpPr>
        <p:spPr>
          <a:xfrm>
            <a:off x="11429671" y="6033896"/>
            <a:ext cx="731009" cy="62775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Teardrop 1">
            <a:extLst>
              <a:ext uri="{FF2B5EF4-FFF2-40B4-BE49-F238E27FC236}">
                <a16:creationId xmlns:a16="http://schemas.microsoft.com/office/drawing/2014/main" id="{9B617F8B-002A-4178-BB9E-04FD431ED64E}"/>
              </a:ext>
            </a:extLst>
          </p:cNvPr>
          <p:cNvSpPr/>
          <p:nvPr/>
        </p:nvSpPr>
        <p:spPr>
          <a:xfrm rot="18805991">
            <a:off x="11527421" y="2441375"/>
            <a:ext cx="450191" cy="46294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Teardrop 1">
            <a:extLst>
              <a:ext uri="{FF2B5EF4-FFF2-40B4-BE49-F238E27FC236}">
                <a16:creationId xmlns:a16="http://schemas.microsoft.com/office/drawing/2014/main" id="{9B617F8B-002A-4178-BB9E-04FD431ED64E}"/>
              </a:ext>
            </a:extLst>
          </p:cNvPr>
          <p:cNvSpPr/>
          <p:nvPr/>
        </p:nvSpPr>
        <p:spPr>
          <a:xfrm rot="18805991">
            <a:off x="11527421" y="3179106"/>
            <a:ext cx="450191" cy="46294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" grpId="0"/>
      <p:bldP spid="12" grpId="0" animBg="1"/>
      <p:bldP spid="13" grpId="0"/>
      <p:bldP spid="13" grpId="1"/>
      <p:bldP spid="5" grpId="0" animBg="1"/>
      <p:bldP spid="17" grpId="0" animBg="1"/>
      <p:bldP spid="18" grpId="0" animBg="1"/>
      <p:bldP spid="20" grpId="0" animBg="1"/>
      <p:bldP spid="22" grpId="0" animBg="1"/>
      <p:bldP spid="10" grpId="0" animBg="1"/>
      <p:bldP spid="25" grpId="0" animBg="1"/>
      <p:bldP spid="11" grpId="0" animBg="1"/>
      <p:bldP spid="11" grpId="1" animBg="1"/>
      <p:bldP spid="11" grpId="2" animBg="1"/>
      <p:bldP spid="24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636993" y="348305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595724" y="2848077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30629" y="80792"/>
            <a:ext cx="11903528" cy="28303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Προβλήματα – Προκλήσεις – Νέα Δεδομένα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E2EB6ADF-4167-4FEF-8F53-D9820EB36490}"/>
              </a:ext>
            </a:extLst>
          </p:cNvPr>
          <p:cNvSpPr/>
          <p:nvPr/>
        </p:nvSpPr>
        <p:spPr>
          <a:xfrm>
            <a:off x="390502" y="1790992"/>
            <a:ext cx="301949" cy="237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27" name="Isosceles Triangle 28">
            <a:extLst>
              <a:ext uri="{FF2B5EF4-FFF2-40B4-BE49-F238E27FC236}">
                <a16:creationId xmlns:a16="http://schemas.microsoft.com/office/drawing/2014/main" id="{BA518A37-2C89-481C-A3C3-C860C4D9CD2C}"/>
              </a:ext>
            </a:extLst>
          </p:cNvPr>
          <p:cNvSpPr/>
          <p:nvPr/>
        </p:nvSpPr>
        <p:spPr>
          <a:xfrm rot="10800000">
            <a:off x="232786" y="2028742"/>
            <a:ext cx="610058" cy="47909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33" name="Στρογγυλεμένο ορθογώνιο 32"/>
          <p:cNvSpPr/>
          <p:nvPr/>
        </p:nvSpPr>
        <p:spPr>
          <a:xfrm>
            <a:off x="130629" y="493898"/>
            <a:ext cx="4245732" cy="130436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ΕΘΝΙΚΟ ΣΧΕΔΙΟ ΕΠΕΝΔΥΣΕΩΝ για τον τομέα ΛΥΜΑΤΩΝ (ΕΣΕΛ)</a:t>
            </a:r>
          </a:p>
          <a:p>
            <a:pPr algn="ctr"/>
            <a:endParaRPr lang="el-GR" sz="16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Θεματικός Αναγκαίος Πρόσφορος Όρος</a:t>
            </a:r>
          </a:p>
        </p:txBody>
      </p:sp>
      <p:sp>
        <p:nvSpPr>
          <p:cNvPr id="34" name="Στρογγυλεμένο ορθογώνιο 33"/>
          <p:cNvSpPr/>
          <p:nvPr/>
        </p:nvSpPr>
        <p:spPr>
          <a:xfrm>
            <a:off x="134614" y="2507978"/>
            <a:ext cx="3542523" cy="126669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Στο ΕΣΕΛ θα περιλαμβάνεται το σύνολο της πληροφορίας του εγκεκριμένου Εθνικού Σχεδίου 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Λυμάτων και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επιπρόσθετα:</a:t>
            </a:r>
          </a:p>
        </p:txBody>
      </p:sp>
      <p:sp>
        <p:nvSpPr>
          <p:cNvPr id="35" name="Στρογγυλεμένο ορθογώνιο 34"/>
          <p:cNvSpPr/>
          <p:nvPr/>
        </p:nvSpPr>
        <p:spPr>
          <a:xfrm>
            <a:off x="57662" y="4504158"/>
            <a:ext cx="5139980" cy="230071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• Προγραμματισμός επενδύσεων μέχρι το τέλος του 2027 (και όχι μέχρι το 2023)</a:t>
            </a:r>
          </a:p>
          <a:p>
            <a:pPr algn="just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• Επενδύσεις για το σύνολο των οικισμών προτεραιότητας (α’, β’, γ’) και όχι μόνο στους οικισμούς προτεραιότητας γ’</a:t>
            </a:r>
          </a:p>
          <a:p>
            <a:pPr algn="just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• Πρόβλεψη επενδυτικών αναγκών για αποκατάσταση προβλημάτων σε υφιστάμενες υποδομές.</a:t>
            </a: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E2EB6ADF-4167-4FEF-8F53-D9820EB36490}"/>
              </a:ext>
            </a:extLst>
          </p:cNvPr>
          <p:cNvSpPr/>
          <p:nvPr/>
        </p:nvSpPr>
        <p:spPr>
          <a:xfrm>
            <a:off x="406366" y="3774669"/>
            <a:ext cx="301949" cy="237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48" name="Isosceles Triangle 28">
            <a:extLst>
              <a:ext uri="{FF2B5EF4-FFF2-40B4-BE49-F238E27FC236}">
                <a16:creationId xmlns:a16="http://schemas.microsoft.com/office/drawing/2014/main" id="{BA518A37-2C89-481C-A3C3-C860C4D9CD2C}"/>
              </a:ext>
            </a:extLst>
          </p:cNvPr>
          <p:cNvSpPr/>
          <p:nvPr/>
        </p:nvSpPr>
        <p:spPr>
          <a:xfrm rot="10800000">
            <a:off x="248650" y="4012419"/>
            <a:ext cx="610058" cy="47909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E2EB6ADF-4167-4FEF-8F53-D9820EB36490}"/>
              </a:ext>
            </a:extLst>
          </p:cNvPr>
          <p:cNvSpPr/>
          <p:nvPr/>
        </p:nvSpPr>
        <p:spPr>
          <a:xfrm>
            <a:off x="8540066" y="2942363"/>
            <a:ext cx="301949" cy="237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" name="Isosceles Triangle 28">
            <a:extLst>
              <a:ext uri="{FF2B5EF4-FFF2-40B4-BE49-F238E27FC236}">
                <a16:creationId xmlns:a16="http://schemas.microsoft.com/office/drawing/2014/main" id="{BA518A37-2C89-481C-A3C3-C860C4D9CD2C}"/>
              </a:ext>
            </a:extLst>
          </p:cNvPr>
          <p:cNvSpPr/>
          <p:nvPr/>
        </p:nvSpPr>
        <p:spPr>
          <a:xfrm rot="10800000">
            <a:off x="8392426" y="3168823"/>
            <a:ext cx="610058" cy="47909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" name="Στρογγυλεμένο ορθογώνιο 50"/>
          <p:cNvSpPr/>
          <p:nvPr/>
        </p:nvSpPr>
        <p:spPr>
          <a:xfrm>
            <a:off x="5844032" y="461101"/>
            <a:ext cx="5479750" cy="146770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N. </a:t>
            </a:r>
            <a:r>
              <a:rPr lang="en-US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4685/20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άρθρο 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96</a:t>
            </a: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Η δαπάνη για την κατασκευή της εξωτερικής διακλάδωσης της αποχέτευσης από τη ρυμοτομική γραμμή του ακινήτου μέχρι τη θέση του κεντρικού αγωγού αποχέτευσης, καθίσταται 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ΕΠΙΛΕΞΙΜΗ</a:t>
            </a:r>
            <a:endParaRPr lang="el-GR" sz="16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52" name="Στρογγυλεμένο ορθογώνιο 51"/>
          <p:cNvSpPr/>
          <p:nvPr/>
        </p:nvSpPr>
        <p:spPr>
          <a:xfrm>
            <a:off x="7065428" y="3644254"/>
            <a:ext cx="3542523" cy="18218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Η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συμμόρφωση της Καλλονής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Η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έγκαιρη ολοκλήρωση των 2 έργων (Αγίας Παρασκευής Λέσβου και Μυτιληνιών Σάμου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Λοιπές εκκρεμότητες</a:t>
            </a:r>
            <a:endParaRPr lang="el-GR" sz="16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53" name="Στρογγυλεμένο ορθογώνιο 52"/>
          <p:cNvSpPr/>
          <p:nvPr/>
        </p:nvSpPr>
        <p:spPr>
          <a:xfrm>
            <a:off x="6985946" y="2540589"/>
            <a:ext cx="3542523" cy="40323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ΠΡΟΒΛΗΜΑΤΙΣΜΟΙ</a:t>
            </a:r>
            <a:endParaRPr lang="el-GR" sz="16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54" name="Στρογγυλεμένο ορθογώνιο 53"/>
          <p:cNvSpPr/>
          <p:nvPr/>
        </p:nvSpPr>
        <p:spPr>
          <a:xfrm>
            <a:off x="6335293" y="5868863"/>
            <a:ext cx="5698864" cy="781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spc="700" dirty="0" smtClean="0">
                <a:solidFill>
                  <a:srgbClr val="FF0000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Ο </a:t>
            </a:r>
            <a:r>
              <a:rPr lang="el-GR" sz="2400" b="1" spc="700" dirty="0" err="1">
                <a:solidFill>
                  <a:srgbClr val="FF0000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Ρυπαίνων</a:t>
            </a:r>
            <a:r>
              <a:rPr lang="el-GR" sz="2400" b="1" spc="700" dirty="0">
                <a:solidFill>
                  <a:srgbClr val="FF0000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Πληρώνει</a:t>
            </a:r>
          </a:p>
        </p:txBody>
      </p:sp>
    </p:spTree>
    <p:extLst>
      <p:ext uri="{BB962C8B-B14F-4D97-AF65-F5344CB8AC3E}">
        <p14:creationId xmlns:p14="http://schemas.microsoft.com/office/powerpoint/2010/main" val="3105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accel="1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accel="2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accel="26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accel="26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7" grpId="0" animBg="1"/>
      <p:bldP spid="33" grpId="0" animBg="1"/>
      <p:bldP spid="34" grpId="0" animBg="1"/>
      <p:bldP spid="3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1"/>
      <p:bldP spid="54" grpId="2"/>
      <p:bldP spid="54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4342698" y="45282"/>
            <a:ext cx="2534403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9174697" y="577178"/>
            <a:ext cx="2642230" cy="2278107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3729880" y="-96214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595724" y="2848077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9" name="Group 42">
            <a:extLst>
              <a:ext uri="{FF2B5EF4-FFF2-40B4-BE49-F238E27FC236}">
                <a16:creationId xmlns:a16="http://schemas.microsoft.com/office/drawing/2014/main" id="{5D1AE1DC-9716-4273-84CE-BE898F84FAFA}"/>
              </a:ext>
            </a:extLst>
          </p:cNvPr>
          <p:cNvGrpSpPr/>
          <p:nvPr/>
        </p:nvGrpSpPr>
        <p:grpSpPr>
          <a:xfrm rot="21432251">
            <a:off x="85576" y="607101"/>
            <a:ext cx="1772630" cy="1562405"/>
            <a:chOff x="754513" y="4531161"/>
            <a:chExt cx="1772630" cy="1562405"/>
          </a:xfrm>
        </p:grpSpPr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C1588CB5-1ADC-4C46-BA53-67EE954E4810}"/>
                </a:ext>
              </a:extLst>
            </p:cNvPr>
            <p:cNvSpPr>
              <a:spLocks/>
            </p:cNvSpPr>
            <p:nvPr/>
          </p:nvSpPr>
          <p:spPr bwMode="gray">
            <a:xfrm rot="16357389">
              <a:off x="913886" y="4480309"/>
              <a:ext cx="1453884" cy="1772630"/>
            </a:xfrm>
            <a:custGeom>
              <a:avLst/>
              <a:gdLst/>
              <a:ahLst/>
              <a:cxnLst>
                <a:cxn ang="0">
                  <a:pos x="752" y="48"/>
                </a:cxn>
                <a:cxn ang="0">
                  <a:pos x="0" y="0"/>
                </a:cxn>
                <a:cxn ang="0">
                  <a:pos x="62" y="1298"/>
                </a:cxn>
                <a:cxn ang="0">
                  <a:pos x="752" y="1351"/>
                </a:cxn>
                <a:cxn ang="0">
                  <a:pos x="2165" y="1384"/>
                </a:cxn>
                <a:cxn ang="0">
                  <a:pos x="2165" y="72"/>
                </a:cxn>
                <a:cxn ang="0">
                  <a:pos x="752" y="48"/>
                </a:cxn>
              </a:cxnLst>
              <a:rect l="0" t="0" r="r" b="b"/>
              <a:pathLst>
                <a:path w="2165" h="1384">
                  <a:moveTo>
                    <a:pt x="752" y="48"/>
                  </a:moveTo>
                  <a:cubicBezTo>
                    <a:pt x="499" y="48"/>
                    <a:pt x="0" y="0"/>
                    <a:pt x="0" y="0"/>
                  </a:cubicBezTo>
                  <a:cubicBezTo>
                    <a:pt x="62" y="1298"/>
                    <a:pt x="62" y="1298"/>
                    <a:pt x="62" y="1298"/>
                  </a:cubicBezTo>
                  <a:cubicBezTo>
                    <a:pt x="62" y="1298"/>
                    <a:pt x="508" y="1351"/>
                    <a:pt x="752" y="1351"/>
                  </a:cubicBezTo>
                  <a:cubicBezTo>
                    <a:pt x="852" y="1353"/>
                    <a:pt x="2165" y="1384"/>
                    <a:pt x="2165" y="1384"/>
                  </a:cubicBezTo>
                  <a:cubicBezTo>
                    <a:pt x="2165" y="72"/>
                    <a:pt x="2165" y="72"/>
                    <a:pt x="2165" y="72"/>
                  </a:cubicBezTo>
                  <a:cubicBezTo>
                    <a:pt x="2165" y="72"/>
                    <a:pt x="911" y="51"/>
                    <a:pt x="752" y="4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Κατασκευή Βιολογικού στη Νότια Μυτιλήνη!!!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ΛΕΣΒΟΣ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1140888-D421-494A-9FCA-9215CDAF9BD9}"/>
                </a:ext>
              </a:extLst>
            </p:cNvPr>
            <p:cNvSpPr/>
            <p:nvPr/>
          </p:nvSpPr>
          <p:spPr>
            <a:xfrm rot="21408265">
              <a:off x="1229878" y="4531161"/>
              <a:ext cx="740811" cy="344338"/>
            </a:xfrm>
            <a:custGeom>
              <a:avLst/>
              <a:gdLst/>
              <a:ahLst/>
              <a:cxnLst/>
              <a:rect l="l" t="t" r="r" b="b"/>
              <a:pathLst>
                <a:path w="740811" h="344338">
                  <a:moveTo>
                    <a:pt x="689546" y="0"/>
                  </a:moveTo>
                  <a:cubicBezTo>
                    <a:pt x="690096" y="2517"/>
                    <a:pt x="691736" y="4691"/>
                    <a:pt x="692608" y="7087"/>
                  </a:cubicBezTo>
                  <a:cubicBezTo>
                    <a:pt x="693943" y="10754"/>
                    <a:pt x="694905" y="19440"/>
                    <a:pt x="698945" y="21750"/>
                  </a:cubicBezTo>
                  <a:cubicBezTo>
                    <a:pt x="702665" y="23876"/>
                    <a:pt x="723050" y="28952"/>
                    <a:pt x="729454" y="30608"/>
                  </a:cubicBezTo>
                  <a:cubicBezTo>
                    <a:pt x="730907" y="33073"/>
                    <a:pt x="731680" y="36097"/>
                    <a:pt x="733812" y="38007"/>
                  </a:cubicBezTo>
                  <a:lnTo>
                    <a:pt x="740811" y="40782"/>
                  </a:lnTo>
                  <a:cubicBezTo>
                    <a:pt x="740808" y="49362"/>
                    <a:pt x="740375" y="77312"/>
                    <a:pt x="728646" y="87802"/>
                  </a:cubicBezTo>
                  <a:cubicBezTo>
                    <a:pt x="726512" y="89710"/>
                    <a:pt x="723714" y="90707"/>
                    <a:pt x="721248" y="92159"/>
                  </a:cubicBezTo>
                  <a:cubicBezTo>
                    <a:pt x="718999" y="103958"/>
                    <a:pt x="717403" y="115901"/>
                    <a:pt x="714502" y="127556"/>
                  </a:cubicBezTo>
                  <a:cubicBezTo>
                    <a:pt x="713289" y="132428"/>
                    <a:pt x="710801" y="136890"/>
                    <a:pt x="708951" y="141557"/>
                  </a:cubicBezTo>
                  <a:cubicBezTo>
                    <a:pt x="707744" y="144599"/>
                    <a:pt x="707011" y="147808"/>
                    <a:pt x="706041" y="150934"/>
                  </a:cubicBezTo>
                  <a:cubicBezTo>
                    <a:pt x="706303" y="160489"/>
                    <a:pt x="706870" y="170040"/>
                    <a:pt x="706827" y="179596"/>
                  </a:cubicBezTo>
                  <a:cubicBezTo>
                    <a:pt x="706729" y="201043"/>
                    <a:pt x="704983" y="222487"/>
                    <a:pt x="705620" y="243924"/>
                  </a:cubicBezTo>
                  <a:cubicBezTo>
                    <a:pt x="705815" y="250466"/>
                    <a:pt x="708300" y="256743"/>
                    <a:pt x="709313" y="263210"/>
                  </a:cubicBezTo>
                  <a:cubicBezTo>
                    <a:pt x="710060" y="267980"/>
                    <a:pt x="710479" y="272797"/>
                    <a:pt x="710895" y="277608"/>
                  </a:cubicBezTo>
                  <a:cubicBezTo>
                    <a:pt x="712206" y="292795"/>
                    <a:pt x="712626" y="308154"/>
                    <a:pt x="715504" y="323179"/>
                  </a:cubicBezTo>
                  <a:cubicBezTo>
                    <a:pt x="716862" y="330270"/>
                    <a:pt x="718688" y="333232"/>
                    <a:pt x="721708" y="340221"/>
                  </a:cubicBezTo>
                  <a:lnTo>
                    <a:pt x="722264" y="344338"/>
                  </a:lnTo>
                  <a:lnTo>
                    <a:pt x="76866" y="344338"/>
                  </a:lnTo>
                  <a:lnTo>
                    <a:pt x="77912" y="337666"/>
                  </a:lnTo>
                  <a:cubicBezTo>
                    <a:pt x="77912" y="337666"/>
                    <a:pt x="67992" y="331625"/>
                    <a:pt x="64177" y="327359"/>
                  </a:cubicBezTo>
                  <a:cubicBezTo>
                    <a:pt x="62503" y="325488"/>
                    <a:pt x="62858" y="322515"/>
                    <a:pt x="62198" y="320093"/>
                  </a:cubicBezTo>
                  <a:cubicBezTo>
                    <a:pt x="59865" y="319168"/>
                    <a:pt x="56871" y="319189"/>
                    <a:pt x="55197" y="317318"/>
                  </a:cubicBezTo>
                  <a:cubicBezTo>
                    <a:pt x="53524" y="315447"/>
                    <a:pt x="53691" y="312517"/>
                    <a:pt x="53218" y="310052"/>
                  </a:cubicBezTo>
                  <a:cubicBezTo>
                    <a:pt x="52457" y="306078"/>
                    <a:pt x="52161" y="302026"/>
                    <a:pt x="51505" y="298032"/>
                  </a:cubicBezTo>
                  <a:cubicBezTo>
                    <a:pt x="50974" y="294802"/>
                    <a:pt x="50273" y="291603"/>
                    <a:pt x="49657" y="288389"/>
                  </a:cubicBezTo>
                  <a:cubicBezTo>
                    <a:pt x="38069" y="279694"/>
                    <a:pt x="45325" y="285912"/>
                    <a:pt x="42008" y="279746"/>
                  </a:cubicBezTo>
                  <a:lnTo>
                    <a:pt x="34077" y="268440"/>
                  </a:lnTo>
                  <a:cubicBezTo>
                    <a:pt x="32315" y="266184"/>
                    <a:pt x="28036" y="266027"/>
                    <a:pt x="27210" y="263287"/>
                  </a:cubicBezTo>
                  <a:cubicBezTo>
                    <a:pt x="25134" y="256405"/>
                    <a:pt x="26422" y="248932"/>
                    <a:pt x="26027" y="241755"/>
                  </a:cubicBezTo>
                  <a:cubicBezTo>
                    <a:pt x="25412" y="238541"/>
                    <a:pt x="24902" y="235305"/>
                    <a:pt x="24180" y="232112"/>
                  </a:cubicBezTo>
                  <a:cubicBezTo>
                    <a:pt x="23626" y="229665"/>
                    <a:pt x="22555" y="227332"/>
                    <a:pt x="22201" y="224848"/>
                  </a:cubicBezTo>
                  <a:cubicBezTo>
                    <a:pt x="17595" y="192541"/>
                    <a:pt x="21124" y="209915"/>
                    <a:pt x="20867" y="208561"/>
                  </a:cubicBezTo>
                  <a:lnTo>
                    <a:pt x="18906" y="198429"/>
                  </a:lnTo>
                  <a:cubicBezTo>
                    <a:pt x="10944" y="184910"/>
                    <a:pt x="16222" y="194266"/>
                    <a:pt x="14766" y="190596"/>
                  </a:cubicBezTo>
                  <a:lnTo>
                    <a:pt x="10325" y="181255"/>
                  </a:lnTo>
                  <a:cubicBezTo>
                    <a:pt x="9046" y="178695"/>
                    <a:pt x="6947" y="176546"/>
                    <a:pt x="5968" y="173857"/>
                  </a:cubicBezTo>
                  <a:cubicBezTo>
                    <a:pt x="4849" y="170781"/>
                    <a:pt x="4886" y="167396"/>
                    <a:pt x="4122" y="164214"/>
                  </a:cubicBezTo>
                  <a:cubicBezTo>
                    <a:pt x="2949" y="159333"/>
                    <a:pt x="-823" y="154606"/>
                    <a:pt x="163" y="149683"/>
                  </a:cubicBezTo>
                  <a:cubicBezTo>
                    <a:pt x="656" y="147222"/>
                    <a:pt x="6558" y="150058"/>
                    <a:pt x="7428" y="147704"/>
                  </a:cubicBezTo>
                  <a:cubicBezTo>
                    <a:pt x="10744" y="138740"/>
                    <a:pt x="10075" y="128772"/>
                    <a:pt x="11398" y="119306"/>
                  </a:cubicBezTo>
                  <a:cubicBezTo>
                    <a:pt x="13864" y="117854"/>
                    <a:pt x="16887" y="117081"/>
                    <a:pt x="18797" y="114949"/>
                  </a:cubicBezTo>
                  <a:cubicBezTo>
                    <a:pt x="20472" y="113079"/>
                    <a:pt x="20456" y="110197"/>
                    <a:pt x="21572" y="107949"/>
                  </a:cubicBezTo>
                  <a:cubicBezTo>
                    <a:pt x="23150" y="104769"/>
                    <a:pt x="26048" y="102160"/>
                    <a:pt x="26859" y="98704"/>
                  </a:cubicBezTo>
                  <a:cubicBezTo>
                    <a:pt x="29223" y="88628"/>
                    <a:pt x="29247" y="78135"/>
                    <a:pt x="30962" y="67929"/>
                  </a:cubicBezTo>
                  <a:cubicBezTo>
                    <a:pt x="31632" y="63938"/>
                    <a:pt x="32989" y="60093"/>
                    <a:pt x="34003" y="56174"/>
                  </a:cubicBezTo>
                  <a:cubicBezTo>
                    <a:pt x="40710" y="44445"/>
                    <a:pt x="37159" y="49769"/>
                    <a:pt x="44442" y="40062"/>
                  </a:cubicBezTo>
                  <a:cubicBezTo>
                    <a:pt x="45949" y="38054"/>
                    <a:pt x="46293" y="35395"/>
                    <a:pt x="47219" y="33062"/>
                  </a:cubicBezTo>
                  <a:lnTo>
                    <a:pt x="52770" y="19063"/>
                  </a:lnTo>
                  <a:cubicBezTo>
                    <a:pt x="56821" y="17698"/>
                    <a:pt x="61491" y="17520"/>
                    <a:pt x="64923" y="14971"/>
                  </a:cubicBezTo>
                  <a:cubicBezTo>
                    <a:pt x="66937" y="13474"/>
                    <a:pt x="66876" y="10343"/>
                    <a:pt x="67699" y="7972"/>
                  </a:cubicBezTo>
                  <a:cubicBezTo>
                    <a:pt x="68816" y="4756"/>
                    <a:pt x="69742" y="2130"/>
                    <a:pt x="70619" y="0"/>
                  </a:cubicBezTo>
                  <a:close/>
                </a:path>
              </a:pathLst>
            </a:custGeom>
            <a:solidFill>
              <a:srgbClr val="F0F0F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215FDFA-AC79-406D-B58B-F784E13142C1}"/>
              </a:ext>
            </a:extLst>
          </p:cNvPr>
          <p:cNvSpPr txBox="1"/>
          <p:nvPr/>
        </p:nvSpPr>
        <p:spPr>
          <a:xfrm>
            <a:off x="2390615" y="44618"/>
            <a:ext cx="8080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l-GR" sz="2800" dirty="0">
                <a:solidFill>
                  <a:prstClr val="white"/>
                </a:solidFill>
                <a:latin typeface="Century Gothic" panose="020B0502020202020204"/>
              </a:rPr>
              <a:t>Τι </a:t>
            </a:r>
            <a:r>
              <a:rPr lang="el-GR" sz="2800" dirty="0" smtClean="0">
                <a:solidFill>
                  <a:prstClr val="white"/>
                </a:solidFill>
                <a:latin typeface="Century Gothic" panose="020B0502020202020204"/>
              </a:rPr>
              <a:t>προτείνουν </a:t>
            </a:r>
            <a:r>
              <a:rPr lang="el-GR" sz="2800" dirty="0">
                <a:solidFill>
                  <a:prstClr val="white"/>
                </a:solidFill>
                <a:latin typeface="Century Gothic" panose="020B0502020202020204"/>
              </a:rPr>
              <a:t>οι πολίτες στο </a:t>
            </a:r>
            <a:r>
              <a:rPr lang="en-150" sz="2800" dirty="0" smtClean="0">
                <a:solidFill>
                  <a:prstClr val="white"/>
                </a:solidFill>
                <a:latin typeface="Century Gothic" panose="020B0502020202020204"/>
              </a:rPr>
              <a:t>postare.gr</a:t>
            </a:r>
            <a:endParaRPr lang="en-US" sz="2800" b="1" dirty="0">
              <a:solidFill>
                <a:srgbClr val="FF0000"/>
              </a:solidFill>
              <a:latin typeface="Century Gothic" panose="020B0502020202020204"/>
            </a:endParaRPr>
          </a:p>
        </p:txBody>
      </p:sp>
      <p:grpSp>
        <p:nvGrpSpPr>
          <p:cNvPr id="14" name="Group 42">
            <a:extLst>
              <a:ext uri="{FF2B5EF4-FFF2-40B4-BE49-F238E27FC236}">
                <a16:creationId xmlns:a16="http://schemas.microsoft.com/office/drawing/2014/main" id="{5D1AE1DC-9716-4273-84CE-BE898F84FAFA}"/>
              </a:ext>
            </a:extLst>
          </p:cNvPr>
          <p:cNvGrpSpPr/>
          <p:nvPr/>
        </p:nvGrpSpPr>
        <p:grpSpPr>
          <a:xfrm>
            <a:off x="1807674" y="806222"/>
            <a:ext cx="5269720" cy="2482514"/>
            <a:chOff x="567585" y="4531161"/>
            <a:chExt cx="2451438" cy="1567860"/>
          </a:xfrm>
        </p:grpSpPr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1588CB5-1ADC-4C46-BA53-67EE954E4810}"/>
                </a:ext>
              </a:extLst>
            </p:cNvPr>
            <p:cNvSpPr>
              <a:spLocks/>
            </p:cNvSpPr>
            <p:nvPr/>
          </p:nvSpPr>
          <p:spPr bwMode="gray">
            <a:xfrm rot="16357389">
              <a:off x="1066362" y="4146360"/>
              <a:ext cx="1453884" cy="2451438"/>
            </a:xfrm>
            <a:custGeom>
              <a:avLst/>
              <a:gdLst/>
              <a:ahLst/>
              <a:cxnLst>
                <a:cxn ang="0">
                  <a:pos x="752" y="48"/>
                </a:cxn>
                <a:cxn ang="0">
                  <a:pos x="0" y="0"/>
                </a:cxn>
                <a:cxn ang="0">
                  <a:pos x="62" y="1298"/>
                </a:cxn>
                <a:cxn ang="0">
                  <a:pos x="752" y="1351"/>
                </a:cxn>
                <a:cxn ang="0">
                  <a:pos x="2165" y="1384"/>
                </a:cxn>
                <a:cxn ang="0">
                  <a:pos x="2165" y="72"/>
                </a:cxn>
                <a:cxn ang="0">
                  <a:pos x="752" y="48"/>
                </a:cxn>
              </a:cxnLst>
              <a:rect l="0" t="0" r="r" b="b"/>
              <a:pathLst>
                <a:path w="2165" h="1384">
                  <a:moveTo>
                    <a:pt x="752" y="48"/>
                  </a:moveTo>
                  <a:cubicBezTo>
                    <a:pt x="499" y="48"/>
                    <a:pt x="0" y="0"/>
                    <a:pt x="0" y="0"/>
                  </a:cubicBezTo>
                  <a:cubicBezTo>
                    <a:pt x="62" y="1298"/>
                    <a:pt x="62" y="1298"/>
                    <a:pt x="62" y="1298"/>
                  </a:cubicBezTo>
                  <a:cubicBezTo>
                    <a:pt x="62" y="1298"/>
                    <a:pt x="508" y="1351"/>
                    <a:pt x="752" y="1351"/>
                  </a:cubicBezTo>
                  <a:cubicBezTo>
                    <a:pt x="852" y="1353"/>
                    <a:pt x="2165" y="1384"/>
                    <a:pt x="2165" y="1384"/>
                  </a:cubicBezTo>
                  <a:cubicBezTo>
                    <a:pt x="2165" y="72"/>
                    <a:pt x="2165" y="72"/>
                    <a:pt x="2165" y="72"/>
                  </a:cubicBezTo>
                  <a:cubicBezTo>
                    <a:pt x="2165" y="72"/>
                    <a:pt x="911" y="51"/>
                    <a:pt x="752" y="48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>
                <a:defRPr/>
              </a:pP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Η κατασκευή του φράγματος στον </a:t>
              </a:r>
              <a:r>
                <a:rPr lang="el-GR" sz="1600" kern="0" dirty="0" err="1">
                  <a:solidFill>
                    <a:srgbClr val="000000"/>
                  </a:solidFill>
                  <a:latin typeface="Arial"/>
                </a:rPr>
                <a:t>Τσικνιά</a:t>
              </a: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 θα ανακουφίσει από τη λειψυδρία όλο το νησί. ΓΙΑΤΊ το καθυστερείτε; Ήδη ο Φλώρος της ΔΕΥΑΜ προειδοποιεί για έλλειψη 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νερού</a:t>
              </a:r>
            </a:p>
            <a:p>
              <a:pPr lvl="0" algn="ctr">
                <a:defRPr/>
              </a:pPr>
              <a:r>
                <a:rPr kumimoji="0" lang="el-G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ΛΕΣΒΟΣ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41140888-D421-494A-9FCA-9215CDAF9BD9}"/>
                </a:ext>
              </a:extLst>
            </p:cNvPr>
            <p:cNvSpPr/>
            <p:nvPr/>
          </p:nvSpPr>
          <p:spPr>
            <a:xfrm rot="21408265">
              <a:off x="1229878" y="4531161"/>
              <a:ext cx="740811" cy="344338"/>
            </a:xfrm>
            <a:custGeom>
              <a:avLst/>
              <a:gdLst/>
              <a:ahLst/>
              <a:cxnLst/>
              <a:rect l="l" t="t" r="r" b="b"/>
              <a:pathLst>
                <a:path w="740811" h="344338">
                  <a:moveTo>
                    <a:pt x="689546" y="0"/>
                  </a:moveTo>
                  <a:cubicBezTo>
                    <a:pt x="690096" y="2517"/>
                    <a:pt x="691736" y="4691"/>
                    <a:pt x="692608" y="7087"/>
                  </a:cubicBezTo>
                  <a:cubicBezTo>
                    <a:pt x="693943" y="10754"/>
                    <a:pt x="694905" y="19440"/>
                    <a:pt x="698945" y="21750"/>
                  </a:cubicBezTo>
                  <a:cubicBezTo>
                    <a:pt x="702665" y="23876"/>
                    <a:pt x="723050" y="28952"/>
                    <a:pt x="729454" y="30608"/>
                  </a:cubicBezTo>
                  <a:cubicBezTo>
                    <a:pt x="730907" y="33073"/>
                    <a:pt x="731680" y="36097"/>
                    <a:pt x="733812" y="38007"/>
                  </a:cubicBezTo>
                  <a:lnTo>
                    <a:pt x="740811" y="40782"/>
                  </a:lnTo>
                  <a:cubicBezTo>
                    <a:pt x="740808" y="49362"/>
                    <a:pt x="740375" y="77312"/>
                    <a:pt x="728646" y="87802"/>
                  </a:cubicBezTo>
                  <a:cubicBezTo>
                    <a:pt x="726512" y="89710"/>
                    <a:pt x="723714" y="90707"/>
                    <a:pt x="721248" y="92159"/>
                  </a:cubicBezTo>
                  <a:cubicBezTo>
                    <a:pt x="718999" y="103958"/>
                    <a:pt x="717403" y="115901"/>
                    <a:pt x="714502" y="127556"/>
                  </a:cubicBezTo>
                  <a:cubicBezTo>
                    <a:pt x="713289" y="132428"/>
                    <a:pt x="710801" y="136890"/>
                    <a:pt x="708951" y="141557"/>
                  </a:cubicBezTo>
                  <a:cubicBezTo>
                    <a:pt x="707744" y="144599"/>
                    <a:pt x="707011" y="147808"/>
                    <a:pt x="706041" y="150934"/>
                  </a:cubicBezTo>
                  <a:cubicBezTo>
                    <a:pt x="706303" y="160489"/>
                    <a:pt x="706870" y="170040"/>
                    <a:pt x="706827" y="179596"/>
                  </a:cubicBezTo>
                  <a:cubicBezTo>
                    <a:pt x="706729" y="201043"/>
                    <a:pt x="704983" y="222487"/>
                    <a:pt x="705620" y="243924"/>
                  </a:cubicBezTo>
                  <a:cubicBezTo>
                    <a:pt x="705815" y="250466"/>
                    <a:pt x="708300" y="256743"/>
                    <a:pt x="709313" y="263210"/>
                  </a:cubicBezTo>
                  <a:cubicBezTo>
                    <a:pt x="710060" y="267980"/>
                    <a:pt x="710479" y="272797"/>
                    <a:pt x="710895" y="277608"/>
                  </a:cubicBezTo>
                  <a:cubicBezTo>
                    <a:pt x="712206" y="292795"/>
                    <a:pt x="712626" y="308154"/>
                    <a:pt x="715504" y="323179"/>
                  </a:cubicBezTo>
                  <a:cubicBezTo>
                    <a:pt x="716862" y="330270"/>
                    <a:pt x="718688" y="333232"/>
                    <a:pt x="721708" y="340221"/>
                  </a:cubicBezTo>
                  <a:lnTo>
                    <a:pt x="722264" y="344338"/>
                  </a:lnTo>
                  <a:lnTo>
                    <a:pt x="76866" y="344338"/>
                  </a:lnTo>
                  <a:lnTo>
                    <a:pt x="77912" y="337666"/>
                  </a:lnTo>
                  <a:cubicBezTo>
                    <a:pt x="77912" y="337666"/>
                    <a:pt x="67992" y="331625"/>
                    <a:pt x="64177" y="327359"/>
                  </a:cubicBezTo>
                  <a:cubicBezTo>
                    <a:pt x="62503" y="325488"/>
                    <a:pt x="62858" y="322515"/>
                    <a:pt x="62198" y="320093"/>
                  </a:cubicBezTo>
                  <a:cubicBezTo>
                    <a:pt x="59865" y="319168"/>
                    <a:pt x="56871" y="319189"/>
                    <a:pt x="55197" y="317318"/>
                  </a:cubicBezTo>
                  <a:cubicBezTo>
                    <a:pt x="53524" y="315447"/>
                    <a:pt x="53691" y="312517"/>
                    <a:pt x="53218" y="310052"/>
                  </a:cubicBezTo>
                  <a:cubicBezTo>
                    <a:pt x="52457" y="306078"/>
                    <a:pt x="52161" y="302026"/>
                    <a:pt x="51505" y="298032"/>
                  </a:cubicBezTo>
                  <a:cubicBezTo>
                    <a:pt x="50974" y="294802"/>
                    <a:pt x="50273" y="291603"/>
                    <a:pt x="49657" y="288389"/>
                  </a:cubicBezTo>
                  <a:cubicBezTo>
                    <a:pt x="38069" y="279694"/>
                    <a:pt x="45325" y="285912"/>
                    <a:pt x="42008" y="279746"/>
                  </a:cubicBezTo>
                  <a:lnTo>
                    <a:pt x="34077" y="268440"/>
                  </a:lnTo>
                  <a:cubicBezTo>
                    <a:pt x="32315" y="266184"/>
                    <a:pt x="28036" y="266027"/>
                    <a:pt x="27210" y="263287"/>
                  </a:cubicBezTo>
                  <a:cubicBezTo>
                    <a:pt x="25134" y="256405"/>
                    <a:pt x="26422" y="248932"/>
                    <a:pt x="26027" y="241755"/>
                  </a:cubicBezTo>
                  <a:cubicBezTo>
                    <a:pt x="25412" y="238541"/>
                    <a:pt x="24902" y="235305"/>
                    <a:pt x="24180" y="232112"/>
                  </a:cubicBezTo>
                  <a:cubicBezTo>
                    <a:pt x="23626" y="229665"/>
                    <a:pt x="22555" y="227332"/>
                    <a:pt x="22201" y="224848"/>
                  </a:cubicBezTo>
                  <a:cubicBezTo>
                    <a:pt x="17595" y="192541"/>
                    <a:pt x="21124" y="209915"/>
                    <a:pt x="20867" y="208561"/>
                  </a:cubicBezTo>
                  <a:lnTo>
                    <a:pt x="18906" y="198429"/>
                  </a:lnTo>
                  <a:cubicBezTo>
                    <a:pt x="10944" y="184910"/>
                    <a:pt x="16222" y="194266"/>
                    <a:pt x="14766" y="190596"/>
                  </a:cubicBezTo>
                  <a:lnTo>
                    <a:pt x="10325" y="181255"/>
                  </a:lnTo>
                  <a:cubicBezTo>
                    <a:pt x="9046" y="178695"/>
                    <a:pt x="6947" y="176546"/>
                    <a:pt x="5968" y="173857"/>
                  </a:cubicBezTo>
                  <a:cubicBezTo>
                    <a:pt x="4849" y="170781"/>
                    <a:pt x="4886" y="167396"/>
                    <a:pt x="4122" y="164214"/>
                  </a:cubicBezTo>
                  <a:cubicBezTo>
                    <a:pt x="2949" y="159333"/>
                    <a:pt x="-823" y="154606"/>
                    <a:pt x="163" y="149683"/>
                  </a:cubicBezTo>
                  <a:cubicBezTo>
                    <a:pt x="656" y="147222"/>
                    <a:pt x="6558" y="150058"/>
                    <a:pt x="7428" y="147704"/>
                  </a:cubicBezTo>
                  <a:cubicBezTo>
                    <a:pt x="10744" y="138740"/>
                    <a:pt x="10075" y="128772"/>
                    <a:pt x="11398" y="119306"/>
                  </a:cubicBezTo>
                  <a:cubicBezTo>
                    <a:pt x="13864" y="117854"/>
                    <a:pt x="16887" y="117081"/>
                    <a:pt x="18797" y="114949"/>
                  </a:cubicBezTo>
                  <a:cubicBezTo>
                    <a:pt x="20472" y="113079"/>
                    <a:pt x="20456" y="110197"/>
                    <a:pt x="21572" y="107949"/>
                  </a:cubicBezTo>
                  <a:cubicBezTo>
                    <a:pt x="23150" y="104769"/>
                    <a:pt x="26048" y="102160"/>
                    <a:pt x="26859" y="98704"/>
                  </a:cubicBezTo>
                  <a:cubicBezTo>
                    <a:pt x="29223" y="88628"/>
                    <a:pt x="29247" y="78135"/>
                    <a:pt x="30962" y="67929"/>
                  </a:cubicBezTo>
                  <a:cubicBezTo>
                    <a:pt x="31632" y="63938"/>
                    <a:pt x="32989" y="60093"/>
                    <a:pt x="34003" y="56174"/>
                  </a:cubicBezTo>
                  <a:cubicBezTo>
                    <a:pt x="40710" y="44445"/>
                    <a:pt x="37159" y="49769"/>
                    <a:pt x="44442" y="40062"/>
                  </a:cubicBezTo>
                  <a:cubicBezTo>
                    <a:pt x="45949" y="38054"/>
                    <a:pt x="46293" y="35395"/>
                    <a:pt x="47219" y="33062"/>
                  </a:cubicBezTo>
                  <a:lnTo>
                    <a:pt x="52770" y="19063"/>
                  </a:lnTo>
                  <a:cubicBezTo>
                    <a:pt x="56821" y="17698"/>
                    <a:pt x="61491" y="17520"/>
                    <a:pt x="64923" y="14971"/>
                  </a:cubicBezTo>
                  <a:cubicBezTo>
                    <a:pt x="66937" y="13474"/>
                    <a:pt x="66876" y="10343"/>
                    <a:pt x="67699" y="7972"/>
                  </a:cubicBezTo>
                  <a:cubicBezTo>
                    <a:pt x="68816" y="4756"/>
                    <a:pt x="69742" y="2130"/>
                    <a:pt x="70619" y="0"/>
                  </a:cubicBezTo>
                  <a:close/>
                </a:path>
              </a:pathLst>
            </a:custGeom>
            <a:solidFill>
              <a:srgbClr val="F0F0F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roup 42">
            <a:extLst>
              <a:ext uri="{FF2B5EF4-FFF2-40B4-BE49-F238E27FC236}">
                <a16:creationId xmlns:a16="http://schemas.microsoft.com/office/drawing/2014/main" id="{5D1AE1DC-9716-4273-84CE-BE898F84FAFA}"/>
              </a:ext>
            </a:extLst>
          </p:cNvPr>
          <p:cNvGrpSpPr/>
          <p:nvPr/>
        </p:nvGrpSpPr>
        <p:grpSpPr>
          <a:xfrm rot="21062342">
            <a:off x="2160940" y="3357568"/>
            <a:ext cx="5012160" cy="3489688"/>
            <a:chOff x="568074" y="4170118"/>
            <a:chExt cx="1641610" cy="1899053"/>
          </a:xfrm>
        </p:grpSpPr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C1588CB5-1ADC-4C46-BA53-67EE954E4810}"/>
                </a:ext>
              </a:extLst>
            </p:cNvPr>
            <p:cNvSpPr>
              <a:spLocks/>
            </p:cNvSpPr>
            <p:nvPr/>
          </p:nvSpPr>
          <p:spPr bwMode="gray">
            <a:xfrm rot="16992658">
              <a:off x="425415" y="4349392"/>
              <a:ext cx="1862438" cy="1577119"/>
            </a:xfrm>
            <a:custGeom>
              <a:avLst/>
              <a:gdLst/>
              <a:ahLst/>
              <a:cxnLst>
                <a:cxn ang="0">
                  <a:pos x="752" y="48"/>
                </a:cxn>
                <a:cxn ang="0">
                  <a:pos x="0" y="0"/>
                </a:cxn>
                <a:cxn ang="0">
                  <a:pos x="62" y="1298"/>
                </a:cxn>
                <a:cxn ang="0">
                  <a:pos x="752" y="1351"/>
                </a:cxn>
                <a:cxn ang="0">
                  <a:pos x="2165" y="1384"/>
                </a:cxn>
                <a:cxn ang="0">
                  <a:pos x="2165" y="72"/>
                </a:cxn>
                <a:cxn ang="0">
                  <a:pos x="752" y="48"/>
                </a:cxn>
              </a:cxnLst>
              <a:rect l="0" t="0" r="r" b="b"/>
              <a:pathLst>
                <a:path w="2165" h="1384">
                  <a:moveTo>
                    <a:pt x="752" y="48"/>
                  </a:moveTo>
                  <a:cubicBezTo>
                    <a:pt x="499" y="48"/>
                    <a:pt x="0" y="0"/>
                    <a:pt x="0" y="0"/>
                  </a:cubicBezTo>
                  <a:cubicBezTo>
                    <a:pt x="62" y="1298"/>
                    <a:pt x="62" y="1298"/>
                    <a:pt x="62" y="1298"/>
                  </a:cubicBezTo>
                  <a:cubicBezTo>
                    <a:pt x="62" y="1298"/>
                    <a:pt x="508" y="1351"/>
                    <a:pt x="752" y="1351"/>
                  </a:cubicBezTo>
                  <a:cubicBezTo>
                    <a:pt x="852" y="1353"/>
                    <a:pt x="2165" y="1384"/>
                    <a:pt x="2165" y="1384"/>
                  </a:cubicBezTo>
                  <a:cubicBezTo>
                    <a:pt x="2165" y="72"/>
                    <a:pt x="2165" y="72"/>
                    <a:pt x="2165" y="72"/>
                  </a:cubicBezTo>
                  <a:cubicBezTo>
                    <a:pt x="2165" y="72"/>
                    <a:pt x="911" y="51"/>
                    <a:pt x="752" y="48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>
                <a:defRPr/>
              </a:pP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ΝΕΡΟ: ΤΟ </a:t>
              </a: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πολυτιμότερο αγαθό του ανθρώπου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,</a:t>
              </a:r>
            </a:p>
            <a:p>
              <a:pPr lvl="0" algn="ctr">
                <a:defRPr/>
              </a:pP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δικαίωμα όλων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. </a:t>
              </a:r>
              <a:r>
                <a:rPr lang="el-GR" sz="1600" kern="0" dirty="0" err="1" smtClean="0">
                  <a:solidFill>
                    <a:srgbClr val="000000"/>
                  </a:solidFill>
                  <a:latin typeface="Arial"/>
                </a:rPr>
                <a:t>Ομως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παρόλο που το πληρώνουμε, είναι αμφιβόλου </a:t>
              </a:r>
              <a:r>
                <a:rPr lang="el-GR" sz="1600" kern="0" dirty="0" err="1">
                  <a:solidFill>
                    <a:srgbClr val="000000"/>
                  </a:solidFill>
                  <a:latin typeface="Arial"/>
                </a:rPr>
                <a:t>ποιότητας,και</a:t>
              </a: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 διαφέρει από περιοχή σε περιοχή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,</a:t>
              </a:r>
            </a:p>
            <a:p>
              <a:pPr lvl="0" algn="ctr">
                <a:defRPr/>
              </a:pP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της Ικαρίας..</a:t>
              </a:r>
              <a:r>
                <a:rPr lang="el-GR" sz="1600" kern="0" dirty="0" err="1">
                  <a:solidFill>
                    <a:srgbClr val="000000"/>
                  </a:solidFill>
                  <a:latin typeface="Arial"/>
                </a:rPr>
                <a:t>Μαλιστα</a:t>
              </a: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 σε κάποια βρήκαν 20% </a:t>
              </a:r>
              <a:r>
                <a:rPr lang="el-GR" sz="1600" kern="0" dirty="0" err="1">
                  <a:solidFill>
                    <a:srgbClr val="000000"/>
                  </a:solidFill>
                  <a:latin typeface="Arial"/>
                </a:rPr>
                <a:t>κολοβακτηριδια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. ΕΙΝΑΙ </a:t>
              </a: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ΝΤΡΟΠΗ.ΖΗΤΩ ΝΑ ΓΙΝΟΝΤΑΙ ΣΥΣΤΗΜΑΤΙΚΆ ΕΛΕΓΧΟΙ ΠΟΙΟΤΗΤΑΣ ΓΙΑ ΤΗΝ ΔΙΑΣΦΆΛΙΣΗ ΤΗΣ ΥΓΕΙΑΣ ΜΑΣ ,ΚΑΙ ΣΥΣΤΗΜΑΤΙΚΟΙ ΚΑΘΑΡΙΣΜΟΊ ΦΡΕΑΤΙΩΝ ΑΝΕΛΛΙΠΏΣ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.</a:t>
              </a:r>
            </a:p>
            <a:p>
              <a:pPr lvl="0" algn="ctr">
                <a:defRPr/>
              </a:pPr>
              <a:r>
                <a:rPr kumimoji="0" lang="el-G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ΙΚΑΡΙΑ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1140888-D421-494A-9FCA-9215CDAF9BD9}"/>
                </a:ext>
              </a:extLst>
            </p:cNvPr>
            <p:cNvSpPr/>
            <p:nvPr/>
          </p:nvSpPr>
          <p:spPr>
            <a:xfrm rot="919655">
              <a:off x="1468873" y="4170118"/>
              <a:ext cx="740811" cy="344338"/>
            </a:xfrm>
            <a:custGeom>
              <a:avLst/>
              <a:gdLst/>
              <a:ahLst/>
              <a:cxnLst/>
              <a:rect l="l" t="t" r="r" b="b"/>
              <a:pathLst>
                <a:path w="740811" h="344338">
                  <a:moveTo>
                    <a:pt x="689546" y="0"/>
                  </a:moveTo>
                  <a:cubicBezTo>
                    <a:pt x="690096" y="2517"/>
                    <a:pt x="691736" y="4691"/>
                    <a:pt x="692608" y="7087"/>
                  </a:cubicBezTo>
                  <a:cubicBezTo>
                    <a:pt x="693943" y="10754"/>
                    <a:pt x="694905" y="19440"/>
                    <a:pt x="698945" y="21750"/>
                  </a:cubicBezTo>
                  <a:cubicBezTo>
                    <a:pt x="702665" y="23876"/>
                    <a:pt x="723050" y="28952"/>
                    <a:pt x="729454" y="30608"/>
                  </a:cubicBezTo>
                  <a:cubicBezTo>
                    <a:pt x="730907" y="33073"/>
                    <a:pt x="731680" y="36097"/>
                    <a:pt x="733812" y="38007"/>
                  </a:cubicBezTo>
                  <a:lnTo>
                    <a:pt x="740811" y="40782"/>
                  </a:lnTo>
                  <a:cubicBezTo>
                    <a:pt x="740808" y="49362"/>
                    <a:pt x="740375" y="77312"/>
                    <a:pt x="728646" y="87802"/>
                  </a:cubicBezTo>
                  <a:cubicBezTo>
                    <a:pt x="726512" y="89710"/>
                    <a:pt x="723714" y="90707"/>
                    <a:pt x="721248" y="92159"/>
                  </a:cubicBezTo>
                  <a:cubicBezTo>
                    <a:pt x="718999" y="103958"/>
                    <a:pt x="717403" y="115901"/>
                    <a:pt x="714502" y="127556"/>
                  </a:cubicBezTo>
                  <a:cubicBezTo>
                    <a:pt x="713289" y="132428"/>
                    <a:pt x="710801" y="136890"/>
                    <a:pt x="708951" y="141557"/>
                  </a:cubicBezTo>
                  <a:cubicBezTo>
                    <a:pt x="707744" y="144599"/>
                    <a:pt x="707011" y="147808"/>
                    <a:pt x="706041" y="150934"/>
                  </a:cubicBezTo>
                  <a:cubicBezTo>
                    <a:pt x="706303" y="160489"/>
                    <a:pt x="706870" y="170040"/>
                    <a:pt x="706827" y="179596"/>
                  </a:cubicBezTo>
                  <a:cubicBezTo>
                    <a:pt x="706729" y="201043"/>
                    <a:pt x="704983" y="222487"/>
                    <a:pt x="705620" y="243924"/>
                  </a:cubicBezTo>
                  <a:cubicBezTo>
                    <a:pt x="705815" y="250466"/>
                    <a:pt x="708300" y="256743"/>
                    <a:pt x="709313" y="263210"/>
                  </a:cubicBezTo>
                  <a:cubicBezTo>
                    <a:pt x="710060" y="267980"/>
                    <a:pt x="710479" y="272797"/>
                    <a:pt x="710895" y="277608"/>
                  </a:cubicBezTo>
                  <a:cubicBezTo>
                    <a:pt x="712206" y="292795"/>
                    <a:pt x="712626" y="308154"/>
                    <a:pt x="715504" y="323179"/>
                  </a:cubicBezTo>
                  <a:cubicBezTo>
                    <a:pt x="716862" y="330270"/>
                    <a:pt x="718688" y="333232"/>
                    <a:pt x="721708" y="340221"/>
                  </a:cubicBezTo>
                  <a:lnTo>
                    <a:pt x="722264" y="344338"/>
                  </a:lnTo>
                  <a:lnTo>
                    <a:pt x="76866" y="344338"/>
                  </a:lnTo>
                  <a:lnTo>
                    <a:pt x="77912" y="337666"/>
                  </a:lnTo>
                  <a:cubicBezTo>
                    <a:pt x="77912" y="337666"/>
                    <a:pt x="67992" y="331625"/>
                    <a:pt x="64177" y="327359"/>
                  </a:cubicBezTo>
                  <a:cubicBezTo>
                    <a:pt x="62503" y="325488"/>
                    <a:pt x="62858" y="322515"/>
                    <a:pt x="62198" y="320093"/>
                  </a:cubicBezTo>
                  <a:cubicBezTo>
                    <a:pt x="59865" y="319168"/>
                    <a:pt x="56871" y="319189"/>
                    <a:pt x="55197" y="317318"/>
                  </a:cubicBezTo>
                  <a:cubicBezTo>
                    <a:pt x="53524" y="315447"/>
                    <a:pt x="53691" y="312517"/>
                    <a:pt x="53218" y="310052"/>
                  </a:cubicBezTo>
                  <a:cubicBezTo>
                    <a:pt x="52457" y="306078"/>
                    <a:pt x="52161" y="302026"/>
                    <a:pt x="51505" y="298032"/>
                  </a:cubicBezTo>
                  <a:cubicBezTo>
                    <a:pt x="50974" y="294802"/>
                    <a:pt x="50273" y="291603"/>
                    <a:pt x="49657" y="288389"/>
                  </a:cubicBezTo>
                  <a:cubicBezTo>
                    <a:pt x="38069" y="279694"/>
                    <a:pt x="45325" y="285912"/>
                    <a:pt x="42008" y="279746"/>
                  </a:cubicBezTo>
                  <a:lnTo>
                    <a:pt x="34077" y="268440"/>
                  </a:lnTo>
                  <a:cubicBezTo>
                    <a:pt x="32315" y="266184"/>
                    <a:pt x="28036" y="266027"/>
                    <a:pt x="27210" y="263287"/>
                  </a:cubicBezTo>
                  <a:cubicBezTo>
                    <a:pt x="25134" y="256405"/>
                    <a:pt x="26422" y="248932"/>
                    <a:pt x="26027" y="241755"/>
                  </a:cubicBezTo>
                  <a:cubicBezTo>
                    <a:pt x="25412" y="238541"/>
                    <a:pt x="24902" y="235305"/>
                    <a:pt x="24180" y="232112"/>
                  </a:cubicBezTo>
                  <a:cubicBezTo>
                    <a:pt x="23626" y="229665"/>
                    <a:pt x="22555" y="227332"/>
                    <a:pt x="22201" y="224848"/>
                  </a:cubicBezTo>
                  <a:cubicBezTo>
                    <a:pt x="17595" y="192541"/>
                    <a:pt x="21124" y="209915"/>
                    <a:pt x="20867" y="208561"/>
                  </a:cubicBezTo>
                  <a:lnTo>
                    <a:pt x="18906" y="198429"/>
                  </a:lnTo>
                  <a:cubicBezTo>
                    <a:pt x="10944" y="184910"/>
                    <a:pt x="16222" y="194266"/>
                    <a:pt x="14766" y="190596"/>
                  </a:cubicBezTo>
                  <a:lnTo>
                    <a:pt x="10325" y="181255"/>
                  </a:lnTo>
                  <a:cubicBezTo>
                    <a:pt x="9046" y="178695"/>
                    <a:pt x="6947" y="176546"/>
                    <a:pt x="5968" y="173857"/>
                  </a:cubicBezTo>
                  <a:cubicBezTo>
                    <a:pt x="4849" y="170781"/>
                    <a:pt x="4886" y="167396"/>
                    <a:pt x="4122" y="164214"/>
                  </a:cubicBezTo>
                  <a:cubicBezTo>
                    <a:pt x="2949" y="159333"/>
                    <a:pt x="-823" y="154606"/>
                    <a:pt x="163" y="149683"/>
                  </a:cubicBezTo>
                  <a:cubicBezTo>
                    <a:pt x="656" y="147222"/>
                    <a:pt x="6558" y="150058"/>
                    <a:pt x="7428" y="147704"/>
                  </a:cubicBezTo>
                  <a:cubicBezTo>
                    <a:pt x="10744" y="138740"/>
                    <a:pt x="10075" y="128772"/>
                    <a:pt x="11398" y="119306"/>
                  </a:cubicBezTo>
                  <a:cubicBezTo>
                    <a:pt x="13864" y="117854"/>
                    <a:pt x="16887" y="117081"/>
                    <a:pt x="18797" y="114949"/>
                  </a:cubicBezTo>
                  <a:cubicBezTo>
                    <a:pt x="20472" y="113079"/>
                    <a:pt x="20456" y="110197"/>
                    <a:pt x="21572" y="107949"/>
                  </a:cubicBezTo>
                  <a:cubicBezTo>
                    <a:pt x="23150" y="104769"/>
                    <a:pt x="26048" y="102160"/>
                    <a:pt x="26859" y="98704"/>
                  </a:cubicBezTo>
                  <a:cubicBezTo>
                    <a:pt x="29223" y="88628"/>
                    <a:pt x="29247" y="78135"/>
                    <a:pt x="30962" y="67929"/>
                  </a:cubicBezTo>
                  <a:cubicBezTo>
                    <a:pt x="31632" y="63938"/>
                    <a:pt x="32989" y="60093"/>
                    <a:pt x="34003" y="56174"/>
                  </a:cubicBezTo>
                  <a:cubicBezTo>
                    <a:pt x="40710" y="44445"/>
                    <a:pt x="37159" y="49769"/>
                    <a:pt x="44442" y="40062"/>
                  </a:cubicBezTo>
                  <a:cubicBezTo>
                    <a:pt x="45949" y="38054"/>
                    <a:pt x="46293" y="35395"/>
                    <a:pt x="47219" y="33062"/>
                  </a:cubicBezTo>
                  <a:lnTo>
                    <a:pt x="52770" y="19063"/>
                  </a:lnTo>
                  <a:cubicBezTo>
                    <a:pt x="56821" y="17698"/>
                    <a:pt x="61491" y="17520"/>
                    <a:pt x="64923" y="14971"/>
                  </a:cubicBezTo>
                  <a:cubicBezTo>
                    <a:pt x="66937" y="13474"/>
                    <a:pt x="66876" y="10343"/>
                    <a:pt x="67699" y="7972"/>
                  </a:cubicBezTo>
                  <a:cubicBezTo>
                    <a:pt x="68816" y="4756"/>
                    <a:pt x="69742" y="2130"/>
                    <a:pt x="70619" y="0"/>
                  </a:cubicBezTo>
                  <a:close/>
                </a:path>
              </a:pathLst>
            </a:custGeom>
            <a:solidFill>
              <a:srgbClr val="F0F0F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" name="Group 42">
            <a:extLst>
              <a:ext uri="{FF2B5EF4-FFF2-40B4-BE49-F238E27FC236}">
                <a16:creationId xmlns:a16="http://schemas.microsoft.com/office/drawing/2014/main" id="{5D1AE1DC-9716-4273-84CE-BE898F84FAFA}"/>
              </a:ext>
            </a:extLst>
          </p:cNvPr>
          <p:cNvGrpSpPr/>
          <p:nvPr/>
        </p:nvGrpSpPr>
        <p:grpSpPr>
          <a:xfrm rot="21098133">
            <a:off x="137576" y="2289409"/>
            <a:ext cx="2264669" cy="2308557"/>
            <a:chOff x="1005047" y="3756765"/>
            <a:chExt cx="2264669" cy="1573664"/>
          </a:xfrm>
        </p:grpSpPr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C1588CB5-1ADC-4C46-BA53-67EE954E4810}"/>
                </a:ext>
              </a:extLst>
            </p:cNvPr>
            <p:cNvSpPr>
              <a:spLocks/>
            </p:cNvSpPr>
            <p:nvPr/>
          </p:nvSpPr>
          <p:spPr bwMode="gray">
            <a:xfrm rot="16357389">
              <a:off x="1410440" y="3471152"/>
              <a:ext cx="1453884" cy="2264669"/>
            </a:xfrm>
            <a:custGeom>
              <a:avLst/>
              <a:gdLst/>
              <a:ahLst/>
              <a:cxnLst>
                <a:cxn ang="0">
                  <a:pos x="752" y="48"/>
                </a:cxn>
                <a:cxn ang="0">
                  <a:pos x="0" y="0"/>
                </a:cxn>
                <a:cxn ang="0">
                  <a:pos x="62" y="1298"/>
                </a:cxn>
                <a:cxn ang="0">
                  <a:pos x="752" y="1351"/>
                </a:cxn>
                <a:cxn ang="0">
                  <a:pos x="2165" y="1384"/>
                </a:cxn>
                <a:cxn ang="0">
                  <a:pos x="2165" y="72"/>
                </a:cxn>
                <a:cxn ang="0">
                  <a:pos x="752" y="48"/>
                </a:cxn>
              </a:cxnLst>
              <a:rect l="0" t="0" r="r" b="b"/>
              <a:pathLst>
                <a:path w="2165" h="1384">
                  <a:moveTo>
                    <a:pt x="752" y="48"/>
                  </a:moveTo>
                  <a:cubicBezTo>
                    <a:pt x="499" y="48"/>
                    <a:pt x="0" y="0"/>
                    <a:pt x="0" y="0"/>
                  </a:cubicBezTo>
                  <a:cubicBezTo>
                    <a:pt x="62" y="1298"/>
                    <a:pt x="62" y="1298"/>
                    <a:pt x="62" y="1298"/>
                  </a:cubicBezTo>
                  <a:cubicBezTo>
                    <a:pt x="62" y="1298"/>
                    <a:pt x="508" y="1351"/>
                    <a:pt x="752" y="1351"/>
                  </a:cubicBezTo>
                  <a:cubicBezTo>
                    <a:pt x="852" y="1353"/>
                    <a:pt x="2165" y="1384"/>
                    <a:pt x="2165" y="1384"/>
                  </a:cubicBezTo>
                  <a:cubicBezTo>
                    <a:pt x="2165" y="72"/>
                    <a:pt x="2165" y="72"/>
                    <a:pt x="2165" y="72"/>
                  </a:cubicBezTo>
                  <a:cubicBezTo>
                    <a:pt x="2165" y="72"/>
                    <a:pt x="911" y="51"/>
                    <a:pt x="752" y="4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>
                <a:defRPr/>
              </a:pP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Άμεση αντικατάσταση 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των δικτύων ύδρευσης από αμίαντο στην Χίο.</a:t>
              </a:r>
            </a:p>
            <a:p>
              <a:pPr lvl="0" algn="ctr">
                <a:defRPr/>
              </a:pPr>
              <a:r>
                <a:rPr lang="el-GR" sz="1600" kern="0" dirty="0">
                  <a:solidFill>
                    <a:srgbClr val="000000"/>
                  </a:solidFill>
                  <a:latin typeface="Arial"/>
                </a:rPr>
                <a:t>Βελτίωση ποιότητας </a:t>
              </a: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νερού.</a:t>
              </a:r>
            </a:p>
            <a:p>
              <a:pPr lvl="0" algn="ctr">
                <a:defRPr/>
              </a:pPr>
              <a:r>
                <a:rPr kumimoji="0" lang="el-G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ΧΙΟΣ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id="{41140888-D421-494A-9FCA-9215CDAF9BD9}"/>
                </a:ext>
              </a:extLst>
            </p:cNvPr>
            <p:cNvSpPr/>
            <p:nvPr/>
          </p:nvSpPr>
          <p:spPr>
            <a:xfrm rot="21408265">
              <a:off x="1480671" y="3756765"/>
              <a:ext cx="740811" cy="344338"/>
            </a:xfrm>
            <a:custGeom>
              <a:avLst/>
              <a:gdLst/>
              <a:ahLst/>
              <a:cxnLst/>
              <a:rect l="l" t="t" r="r" b="b"/>
              <a:pathLst>
                <a:path w="740811" h="344338">
                  <a:moveTo>
                    <a:pt x="689546" y="0"/>
                  </a:moveTo>
                  <a:cubicBezTo>
                    <a:pt x="690096" y="2517"/>
                    <a:pt x="691736" y="4691"/>
                    <a:pt x="692608" y="7087"/>
                  </a:cubicBezTo>
                  <a:cubicBezTo>
                    <a:pt x="693943" y="10754"/>
                    <a:pt x="694905" y="19440"/>
                    <a:pt x="698945" y="21750"/>
                  </a:cubicBezTo>
                  <a:cubicBezTo>
                    <a:pt x="702665" y="23876"/>
                    <a:pt x="723050" y="28952"/>
                    <a:pt x="729454" y="30608"/>
                  </a:cubicBezTo>
                  <a:cubicBezTo>
                    <a:pt x="730907" y="33073"/>
                    <a:pt x="731680" y="36097"/>
                    <a:pt x="733812" y="38007"/>
                  </a:cubicBezTo>
                  <a:lnTo>
                    <a:pt x="740811" y="40782"/>
                  </a:lnTo>
                  <a:cubicBezTo>
                    <a:pt x="740808" y="49362"/>
                    <a:pt x="740375" y="77312"/>
                    <a:pt x="728646" y="87802"/>
                  </a:cubicBezTo>
                  <a:cubicBezTo>
                    <a:pt x="726512" y="89710"/>
                    <a:pt x="723714" y="90707"/>
                    <a:pt x="721248" y="92159"/>
                  </a:cubicBezTo>
                  <a:cubicBezTo>
                    <a:pt x="718999" y="103958"/>
                    <a:pt x="717403" y="115901"/>
                    <a:pt x="714502" y="127556"/>
                  </a:cubicBezTo>
                  <a:cubicBezTo>
                    <a:pt x="713289" y="132428"/>
                    <a:pt x="710801" y="136890"/>
                    <a:pt x="708951" y="141557"/>
                  </a:cubicBezTo>
                  <a:cubicBezTo>
                    <a:pt x="707744" y="144599"/>
                    <a:pt x="707011" y="147808"/>
                    <a:pt x="706041" y="150934"/>
                  </a:cubicBezTo>
                  <a:cubicBezTo>
                    <a:pt x="706303" y="160489"/>
                    <a:pt x="706870" y="170040"/>
                    <a:pt x="706827" y="179596"/>
                  </a:cubicBezTo>
                  <a:cubicBezTo>
                    <a:pt x="706729" y="201043"/>
                    <a:pt x="704983" y="222487"/>
                    <a:pt x="705620" y="243924"/>
                  </a:cubicBezTo>
                  <a:cubicBezTo>
                    <a:pt x="705815" y="250466"/>
                    <a:pt x="708300" y="256743"/>
                    <a:pt x="709313" y="263210"/>
                  </a:cubicBezTo>
                  <a:cubicBezTo>
                    <a:pt x="710060" y="267980"/>
                    <a:pt x="710479" y="272797"/>
                    <a:pt x="710895" y="277608"/>
                  </a:cubicBezTo>
                  <a:cubicBezTo>
                    <a:pt x="712206" y="292795"/>
                    <a:pt x="712626" y="308154"/>
                    <a:pt x="715504" y="323179"/>
                  </a:cubicBezTo>
                  <a:cubicBezTo>
                    <a:pt x="716862" y="330270"/>
                    <a:pt x="718688" y="333232"/>
                    <a:pt x="721708" y="340221"/>
                  </a:cubicBezTo>
                  <a:lnTo>
                    <a:pt x="722264" y="344338"/>
                  </a:lnTo>
                  <a:lnTo>
                    <a:pt x="76866" y="344338"/>
                  </a:lnTo>
                  <a:lnTo>
                    <a:pt x="77912" y="337666"/>
                  </a:lnTo>
                  <a:cubicBezTo>
                    <a:pt x="77912" y="337666"/>
                    <a:pt x="67992" y="331625"/>
                    <a:pt x="64177" y="327359"/>
                  </a:cubicBezTo>
                  <a:cubicBezTo>
                    <a:pt x="62503" y="325488"/>
                    <a:pt x="62858" y="322515"/>
                    <a:pt x="62198" y="320093"/>
                  </a:cubicBezTo>
                  <a:cubicBezTo>
                    <a:pt x="59865" y="319168"/>
                    <a:pt x="56871" y="319189"/>
                    <a:pt x="55197" y="317318"/>
                  </a:cubicBezTo>
                  <a:cubicBezTo>
                    <a:pt x="53524" y="315447"/>
                    <a:pt x="53691" y="312517"/>
                    <a:pt x="53218" y="310052"/>
                  </a:cubicBezTo>
                  <a:cubicBezTo>
                    <a:pt x="52457" y="306078"/>
                    <a:pt x="52161" y="302026"/>
                    <a:pt x="51505" y="298032"/>
                  </a:cubicBezTo>
                  <a:cubicBezTo>
                    <a:pt x="50974" y="294802"/>
                    <a:pt x="50273" y="291603"/>
                    <a:pt x="49657" y="288389"/>
                  </a:cubicBezTo>
                  <a:cubicBezTo>
                    <a:pt x="38069" y="279694"/>
                    <a:pt x="45325" y="285912"/>
                    <a:pt x="42008" y="279746"/>
                  </a:cubicBezTo>
                  <a:lnTo>
                    <a:pt x="34077" y="268440"/>
                  </a:lnTo>
                  <a:cubicBezTo>
                    <a:pt x="32315" y="266184"/>
                    <a:pt x="28036" y="266027"/>
                    <a:pt x="27210" y="263287"/>
                  </a:cubicBezTo>
                  <a:cubicBezTo>
                    <a:pt x="25134" y="256405"/>
                    <a:pt x="26422" y="248932"/>
                    <a:pt x="26027" y="241755"/>
                  </a:cubicBezTo>
                  <a:cubicBezTo>
                    <a:pt x="25412" y="238541"/>
                    <a:pt x="24902" y="235305"/>
                    <a:pt x="24180" y="232112"/>
                  </a:cubicBezTo>
                  <a:cubicBezTo>
                    <a:pt x="23626" y="229665"/>
                    <a:pt x="22555" y="227332"/>
                    <a:pt x="22201" y="224848"/>
                  </a:cubicBezTo>
                  <a:cubicBezTo>
                    <a:pt x="17595" y="192541"/>
                    <a:pt x="21124" y="209915"/>
                    <a:pt x="20867" y="208561"/>
                  </a:cubicBezTo>
                  <a:lnTo>
                    <a:pt x="18906" y="198429"/>
                  </a:lnTo>
                  <a:cubicBezTo>
                    <a:pt x="10944" y="184910"/>
                    <a:pt x="16222" y="194266"/>
                    <a:pt x="14766" y="190596"/>
                  </a:cubicBezTo>
                  <a:lnTo>
                    <a:pt x="10325" y="181255"/>
                  </a:lnTo>
                  <a:cubicBezTo>
                    <a:pt x="9046" y="178695"/>
                    <a:pt x="6947" y="176546"/>
                    <a:pt x="5968" y="173857"/>
                  </a:cubicBezTo>
                  <a:cubicBezTo>
                    <a:pt x="4849" y="170781"/>
                    <a:pt x="4886" y="167396"/>
                    <a:pt x="4122" y="164214"/>
                  </a:cubicBezTo>
                  <a:cubicBezTo>
                    <a:pt x="2949" y="159333"/>
                    <a:pt x="-823" y="154606"/>
                    <a:pt x="163" y="149683"/>
                  </a:cubicBezTo>
                  <a:cubicBezTo>
                    <a:pt x="656" y="147222"/>
                    <a:pt x="6558" y="150058"/>
                    <a:pt x="7428" y="147704"/>
                  </a:cubicBezTo>
                  <a:cubicBezTo>
                    <a:pt x="10744" y="138740"/>
                    <a:pt x="10075" y="128772"/>
                    <a:pt x="11398" y="119306"/>
                  </a:cubicBezTo>
                  <a:cubicBezTo>
                    <a:pt x="13864" y="117854"/>
                    <a:pt x="16887" y="117081"/>
                    <a:pt x="18797" y="114949"/>
                  </a:cubicBezTo>
                  <a:cubicBezTo>
                    <a:pt x="20472" y="113079"/>
                    <a:pt x="20456" y="110197"/>
                    <a:pt x="21572" y="107949"/>
                  </a:cubicBezTo>
                  <a:cubicBezTo>
                    <a:pt x="23150" y="104769"/>
                    <a:pt x="26048" y="102160"/>
                    <a:pt x="26859" y="98704"/>
                  </a:cubicBezTo>
                  <a:cubicBezTo>
                    <a:pt x="29223" y="88628"/>
                    <a:pt x="29247" y="78135"/>
                    <a:pt x="30962" y="67929"/>
                  </a:cubicBezTo>
                  <a:cubicBezTo>
                    <a:pt x="31632" y="63938"/>
                    <a:pt x="32989" y="60093"/>
                    <a:pt x="34003" y="56174"/>
                  </a:cubicBezTo>
                  <a:cubicBezTo>
                    <a:pt x="40710" y="44445"/>
                    <a:pt x="37159" y="49769"/>
                    <a:pt x="44442" y="40062"/>
                  </a:cubicBezTo>
                  <a:cubicBezTo>
                    <a:pt x="45949" y="38054"/>
                    <a:pt x="46293" y="35395"/>
                    <a:pt x="47219" y="33062"/>
                  </a:cubicBezTo>
                  <a:lnTo>
                    <a:pt x="52770" y="19063"/>
                  </a:lnTo>
                  <a:cubicBezTo>
                    <a:pt x="56821" y="17698"/>
                    <a:pt x="61491" y="17520"/>
                    <a:pt x="64923" y="14971"/>
                  </a:cubicBezTo>
                  <a:cubicBezTo>
                    <a:pt x="66937" y="13474"/>
                    <a:pt x="66876" y="10343"/>
                    <a:pt x="67699" y="7972"/>
                  </a:cubicBezTo>
                  <a:cubicBezTo>
                    <a:pt x="68816" y="4756"/>
                    <a:pt x="69742" y="2130"/>
                    <a:pt x="70619" y="0"/>
                  </a:cubicBezTo>
                  <a:close/>
                </a:path>
              </a:pathLst>
            </a:custGeom>
            <a:solidFill>
              <a:srgbClr val="F0F0F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4" name="Freeform 12">
            <a:extLst>
              <a:ext uri="{FF2B5EF4-FFF2-40B4-BE49-F238E27FC236}">
                <a16:creationId xmlns:a16="http://schemas.microsoft.com/office/drawing/2014/main" id="{C1588CB5-1ADC-4C46-BA53-67EE954E4810}"/>
              </a:ext>
            </a:extLst>
          </p:cNvPr>
          <p:cNvSpPr>
            <a:spLocks/>
          </p:cNvSpPr>
          <p:nvPr/>
        </p:nvSpPr>
        <p:spPr bwMode="gray">
          <a:xfrm rot="16189640">
            <a:off x="7183589" y="591116"/>
            <a:ext cx="1453884" cy="1772630"/>
          </a:xfrm>
          <a:custGeom>
            <a:avLst/>
            <a:gdLst/>
            <a:ahLst/>
            <a:cxnLst>
              <a:cxn ang="0">
                <a:pos x="752" y="48"/>
              </a:cxn>
              <a:cxn ang="0">
                <a:pos x="0" y="0"/>
              </a:cxn>
              <a:cxn ang="0">
                <a:pos x="62" y="1298"/>
              </a:cxn>
              <a:cxn ang="0">
                <a:pos x="752" y="1351"/>
              </a:cxn>
              <a:cxn ang="0">
                <a:pos x="2165" y="1384"/>
              </a:cxn>
              <a:cxn ang="0">
                <a:pos x="2165" y="72"/>
              </a:cxn>
              <a:cxn ang="0">
                <a:pos x="752" y="48"/>
              </a:cxn>
            </a:cxnLst>
            <a:rect l="0" t="0" r="r" b="b"/>
            <a:pathLst>
              <a:path w="2165" h="1384">
                <a:moveTo>
                  <a:pt x="752" y="48"/>
                </a:moveTo>
                <a:cubicBezTo>
                  <a:pt x="499" y="48"/>
                  <a:pt x="0" y="0"/>
                  <a:pt x="0" y="0"/>
                </a:cubicBezTo>
                <a:cubicBezTo>
                  <a:pt x="62" y="1298"/>
                  <a:pt x="62" y="1298"/>
                  <a:pt x="62" y="1298"/>
                </a:cubicBezTo>
                <a:cubicBezTo>
                  <a:pt x="62" y="1298"/>
                  <a:pt x="508" y="1351"/>
                  <a:pt x="752" y="1351"/>
                </a:cubicBezTo>
                <a:cubicBezTo>
                  <a:pt x="852" y="1353"/>
                  <a:pt x="2165" y="1384"/>
                  <a:pt x="2165" y="1384"/>
                </a:cubicBezTo>
                <a:cubicBezTo>
                  <a:pt x="2165" y="72"/>
                  <a:pt x="2165" y="72"/>
                  <a:pt x="2165" y="72"/>
                </a:cubicBezTo>
                <a:cubicBezTo>
                  <a:pt x="2165" y="72"/>
                  <a:pt x="911" y="51"/>
                  <a:pt x="752" y="48"/>
                </a:cubicBezTo>
                <a:close/>
              </a:path>
            </a:pathLst>
          </a:custGeom>
          <a:solidFill>
            <a:srgbClr val="92D050"/>
          </a:solidFill>
          <a:ln w="9525">
            <a:noFill/>
            <a:round/>
            <a:headEnd/>
            <a:tailEnd/>
          </a:ln>
          <a:effectLst/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l-GR" sz="1600" kern="0" dirty="0">
                <a:solidFill>
                  <a:srgbClr val="000000"/>
                </a:solidFill>
                <a:latin typeface="Arial"/>
              </a:rPr>
              <a:t>Να είναι καλύτερη η ποιότητα του νερού στη Σάμο.!!!</a:t>
            </a:r>
            <a:endParaRPr lang="el-GR" sz="1600" kern="0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ΣΑΜΟΣ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41140888-D421-494A-9FCA-9215CDAF9BD9}"/>
              </a:ext>
            </a:extLst>
          </p:cNvPr>
          <p:cNvSpPr/>
          <p:nvPr/>
        </p:nvSpPr>
        <p:spPr>
          <a:xfrm rot="21240516">
            <a:off x="7318190" y="566008"/>
            <a:ext cx="740811" cy="344338"/>
          </a:xfrm>
          <a:custGeom>
            <a:avLst/>
            <a:gdLst/>
            <a:ahLst/>
            <a:cxnLst/>
            <a:rect l="l" t="t" r="r" b="b"/>
            <a:pathLst>
              <a:path w="740811" h="344338">
                <a:moveTo>
                  <a:pt x="689546" y="0"/>
                </a:moveTo>
                <a:cubicBezTo>
                  <a:pt x="690096" y="2517"/>
                  <a:pt x="691736" y="4691"/>
                  <a:pt x="692608" y="7087"/>
                </a:cubicBezTo>
                <a:cubicBezTo>
                  <a:pt x="693943" y="10754"/>
                  <a:pt x="694905" y="19440"/>
                  <a:pt x="698945" y="21750"/>
                </a:cubicBezTo>
                <a:cubicBezTo>
                  <a:pt x="702665" y="23876"/>
                  <a:pt x="723050" y="28952"/>
                  <a:pt x="729454" y="30608"/>
                </a:cubicBezTo>
                <a:cubicBezTo>
                  <a:pt x="730907" y="33073"/>
                  <a:pt x="731680" y="36097"/>
                  <a:pt x="733812" y="38007"/>
                </a:cubicBezTo>
                <a:lnTo>
                  <a:pt x="740811" y="40782"/>
                </a:lnTo>
                <a:cubicBezTo>
                  <a:pt x="740808" y="49362"/>
                  <a:pt x="740375" y="77312"/>
                  <a:pt x="728646" y="87802"/>
                </a:cubicBezTo>
                <a:cubicBezTo>
                  <a:pt x="726512" y="89710"/>
                  <a:pt x="723714" y="90707"/>
                  <a:pt x="721248" y="92159"/>
                </a:cubicBezTo>
                <a:cubicBezTo>
                  <a:pt x="718999" y="103958"/>
                  <a:pt x="717403" y="115901"/>
                  <a:pt x="714502" y="127556"/>
                </a:cubicBezTo>
                <a:cubicBezTo>
                  <a:pt x="713289" y="132428"/>
                  <a:pt x="710801" y="136890"/>
                  <a:pt x="708951" y="141557"/>
                </a:cubicBezTo>
                <a:cubicBezTo>
                  <a:pt x="707744" y="144599"/>
                  <a:pt x="707011" y="147808"/>
                  <a:pt x="706041" y="150934"/>
                </a:cubicBezTo>
                <a:cubicBezTo>
                  <a:pt x="706303" y="160489"/>
                  <a:pt x="706870" y="170040"/>
                  <a:pt x="706827" y="179596"/>
                </a:cubicBezTo>
                <a:cubicBezTo>
                  <a:pt x="706729" y="201043"/>
                  <a:pt x="704983" y="222487"/>
                  <a:pt x="705620" y="243924"/>
                </a:cubicBezTo>
                <a:cubicBezTo>
                  <a:pt x="705815" y="250466"/>
                  <a:pt x="708300" y="256743"/>
                  <a:pt x="709313" y="263210"/>
                </a:cubicBezTo>
                <a:cubicBezTo>
                  <a:pt x="710060" y="267980"/>
                  <a:pt x="710479" y="272797"/>
                  <a:pt x="710895" y="277608"/>
                </a:cubicBezTo>
                <a:cubicBezTo>
                  <a:pt x="712206" y="292795"/>
                  <a:pt x="712626" y="308154"/>
                  <a:pt x="715504" y="323179"/>
                </a:cubicBezTo>
                <a:cubicBezTo>
                  <a:pt x="716862" y="330270"/>
                  <a:pt x="718688" y="333232"/>
                  <a:pt x="721708" y="340221"/>
                </a:cubicBezTo>
                <a:lnTo>
                  <a:pt x="722264" y="344338"/>
                </a:lnTo>
                <a:lnTo>
                  <a:pt x="76866" y="344338"/>
                </a:lnTo>
                <a:lnTo>
                  <a:pt x="77912" y="337666"/>
                </a:lnTo>
                <a:cubicBezTo>
                  <a:pt x="77912" y="337666"/>
                  <a:pt x="67992" y="331625"/>
                  <a:pt x="64177" y="327359"/>
                </a:cubicBezTo>
                <a:cubicBezTo>
                  <a:pt x="62503" y="325488"/>
                  <a:pt x="62858" y="322515"/>
                  <a:pt x="62198" y="320093"/>
                </a:cubicBezTo>
                <a:cubicBezTo>
                  <a:pt x="59865" y="319168"/>
                  <a:pt x="56871" y="319189"/>
                  <a:pt x="55197" y="317318"/>
                </a:cubicBezTo>
                <a:cubicBezTo>
                  <a:pt x="53524" y="315447"/>
                  <a:pt x="53691" y="312517"/>
                  <a:pt x="53218" y="310052"/>
                </a:cubicBezTo>
                <a:cubicBezTo>
                  <a:pt x="52457" y="306078"/>
                  <a:pt x="52161" y="302026"/>
                  <a:pt x="51505" y="298032"/>
                </a:cubicBezTo>
                <a:cubicBezTo>
                  <a:pt x="50974" y="294802"/>
                  <a:pt x="50273" y="291603"/>
                  <a:pt x="49657" y="288389"/>
                </a:cubicBezTo>
                <a:cubicBezTo>
                  <a:pt x="38069" y="279694"/>
                  <a:pt x="45325" y="285912"/>
                  <a:pt x="42008" y="279746"/>
                </a:cubicBezTo>
                <a:lnTo>
                  <a:pt x="34077" y="268440"/>
                </a:lnTo>
                <a:cubicBezTo>
                  <a:pt x="32315" y="266184"/>
                  <a:pt x="28036" y="266027"/>
                  <a:pt x="27210" y="263287"/>
                </a:cubicBezTo>
                <a:cubicBezTo>
                  <a:pt x="25134" y="256405"/>
                  <a:pt x="26422" y="248932"/>
                  <a:pt x="26027" y="241755"/>
                </a:cubicBezTo>
                <a:cubicBezTo>
                  <a:pt x="25412" y="238541"/>
                  <a:pt x="24902" y="235305"/>
                  <a:pt x="24180" y="232112"/>
                </a:cubicBezTo>
                <a:cubicBezTo>
                  <a:pt x="23626" y="229665"/>
                  <a:pt x="22555" y="227332"/>
                  <a:pt x="22201" y="224848"/>
                </a:cubicBezTo>
                <a:cubicBezTo>
                  <a:pt x="17595" y="192541"/>
                  <a:pt x="21124" y="209915"/>
                  <a:pt x="20867" y="208561"/>
                </a:cubicBezTo>
                <a:lnTo>
                  <a:pt x="18906" y="198429"/>
                </a:lnTo>
                <a:cubicBezTo>
                  <a:pt x="10944" y="184910"/>
                  <a:pt x="16222" y="194266"/>
                  <a:pt x="14766" y="190596"/>
                </a:cubicBezTo>
                <a:lnTo>
                  <a:pt x="10325" y="181255"/>
                </a:lnTo>
                <a:cubicBezTo>
                  <a:pt x="9046" y="178695"/>
                  <a:pt x="6947" y="176546"/>
                  <a:pt x="5968" y="173857"/>
                </a:cubicBezTo>
                <a:cubicBezTo>
                  <a:pt x="4849" y="170781"/>
                  <a:pt x="4886" y="167396"/>
                  <a:pt x="4122" y="164214"/>
                </a:cubicBezTo>
                <a:cubicBezTo>
                  <a:pt x="2949" y="159333"/>
                  <a:pt x="-823" y="154606"/>
                  <a:pt x="163" y="149683"/>
                </a:cubicBezTo>
                <a:cubicBezTo>
                  <a:pt x="656" y="147222"/>
                  <a:pt x="6558" y="150058"/>
                  <a:pt x="7428" y="147704"/>
                </a:cubicBezTo>
                <a:cubicBezTo>
                  <a:pt x="10744" y="138740"/>
                  <a:pt x="10075" y="128772"/>
                  <a:pt x="11398" y="119306"/>
                </a:cubicBezTo>
                <a:cubicBezTo>
                  <a:pt x="13864" y="117854"/>
                  <a:pt x="16887" y="117081"/>
                  <a:pt x="18797" y="114949"/>
                </a:cubicBezTo>
                <a:cubicBezTo>
                  <a:pt x="20472" y="113079"/>
                  <a:pt x="20456" y="110197"/>
                  <a:pt x="21572" y="107949"/>
                </a:cubicBezTo>
                <a:cubicBezTo>
                  <a:pt x="23150" y="104769"/>
                  <a:pt x="26048" y="102160"/>
                  <a:pt x="26859" y="98704"/>
                </a:cubicBezTo>
                <a:cubicBezTo>
                  <a:pt x="29223" y="88628"/>
                  <a:pt x="29247" y="78135"/>
                  <a:pt x="30962" y="67929"/>
                </a:cubicBezTo>
                <a:cubicBezTo>
                  <a:pt x="31632" y="63938"/>
                  <a:pt x="32989" y="60093"/>
                  <a:pt x="34003" y="56174"/>
                </a:cubicBezTo>
                <a:cubicBezTo>
                  <a:pt x="40710" y="44445"/>
                  <a:pt x="37159" y="49769"/>
                  <a:pt x="44442" y="40062"/>
                </a:cubicBezTo>
                <a:cubicBezTo>
                  <a:pt x="45949" y="38054"/>
                  <a:pt x="46293" y="35395"/>
                  <a:pt x="47219" y="33062"/>
                </a:cubicBezTo>
                <a:lnTo>
                  <a:pt x="52770" y="19063"/>
                </a:lnTo>
                <a:cubicBezTo>
                  <a:pt x="56821" y="17698"/>
                  <a:pt x="61491" y="17520"/>
                  <a:pt x="64923" y="14971"/>
                </a:cubicBezTo>
                <a:cubicBezTo>
                  <a:pt x="66937" y="13474"/>
                  <a:pt x="66876" y="10343"/>
                  <a:pt x="67699" y="7972"/>
                </a:cubicBezTo>
                <a:cubicBezTo>
                  <a:pt x="68816" y="4756"/>
                  <a:pt x="69742" y="2130"/>
                  <a:pt x="70619" y="0"/>
                </a:cubicBezTo>
                <a:close/>
              </a:path>
            </a:pathLst>
          </a:custGeom>
          <a:solidFill>
            <a:srgbClr val="F0F0F0"/>
          </a:solidFill>
          <a:ln w="9525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C1588CB5-1ADC-4C46-BA53-67EE954E4810}"/>
              </a:ext>
            </a:extLst>
          </p:cNvPr>
          <p:cNvSpPr>
            <a:spLocks/>
          </p:cNvSpPr>
          <p:nvPr/>
        </p:nvSpPr>
        <p:spPr bwMode="gray">
          <a:xfrm rot="15855522">
            <a:off x="9336066" y="-99338"/>
            <a:ext cx="2576146" cy="3187435"/>
          </a:xfrm>
          <a:custGeom>
            <a:avLst/>
            <a:gdLst/>
            <a:ahLst/>
            <a:cxnLst>
              <a:cxn ang="0">
                <a:pos x="752" y="48"/>
              </a:cxn>
              <a:cxn ang="0">
                <a:pos x="0" y="0"/>
              </a:cxn>
              <a:cxn ang="0">
                <a:pos x="62" y="1298"/>
              </a:cxn>
              <a:cxn ang="0">
                <a:pos x="752" y="1351"/>
              </a:cxn>
              <a:cxn ang="0">
                <a:pos x="2165" y="1384"/>
              </a:cxn>
              <a:cxn ang="0">
                <a:pos x="2165" y="72"/>
              </a:cxn>
              <a:cxn ang="0">
                <a:pos x="752" y="48"/>
              </a:cxn>
            </a:cxnLst>
            <a:rect l="0" t="0" r="r" b="b"/>
            <a:pathLst>
              <a:path w="2165" h="1384">
                <a:moveTo>
                  <a:pt x="752" y="48"/>
                </a:moveTo>
                <a:cubicBezTo>
                  <a:pt x="499" y="48"/>
                  <a:pt x="0" y="0"/>
                  <a:pt x="0" y="0"/>
                </a:cubicBezTo>
                <a:cubicBezTo>
                  <a:pt x="62" y="1298"/>
                  <a:pt x="62" y="1298"/>
                  <a:pt x="62" y="1298"/>
                </a:cubicBezTo>
                <a:cubicBezTo>
                  <a:pt x="62" y="1298"/>
                  <a:pt x="508" y="1351"/>
                  <a:pt x="752" y="1351"/>
                </a:cubicBezTo>
                <a:cubicBezTo>
                  <a:pt x="852" y="1353"/>
                  <a:pt x="2165" y="1384"/>
                  <a:pt x="2165" y="1384"/>
                </a:cubicBezTo>
                <a:cubicBezTo>
                  <a:pt x="2165" y="72"/>
                  <a:pt x="2165" y="72"/>
                  <a:pt x="2165" y="72"/>
                </a:cubicBezTo>
                <a:cubicBezTo>
                  <a:pt x="2165" y="72"/>
                  <a:pt x="911" y="51"/>
                  <a:pt x="752" y="4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1600" dirty="0"/>
              <a:t>Επέκταση της </a:t>
            </a:r>
            <a:r>
              <a:rPr lang="el-GR" sz="1600" dirty="0" smtClean="0"/>
              <a:t>σύνδεσης </a:t>
            </a:r>
            <a:r>
              <a:rPr lang="el-GR" sz="1600" dirty="0"/>
              <a:t>του </a:t>
            </a:r>
            <a:r>
              <a:rPr lang="el-GR" sz="1600" dirty="0" smtClean="0"/>
              <a:t>βιολογικού</a:t>
            </a:r>
          </a:p>
          <a:p>
            <a:pPr algn="ctr"/>
            <a:r>
              <a:rPr lang="el-GR" sz="1600" dirty="0" smtClean="0"/>
              <a:t> </a:t>
            </a:r>
            <a:r>
              <a:rPr lang="el-GR" sz="1600" dirty="0"/>
              <a:t>εκτός της </a:t>
            </a:r>
            <a:r>
              <a:rPr lang="el-GR" sz="1600" dirty="0" smtClean="0"/>
              <a:t>Χίου, </a:t>
            </a:r>
            <a:r>
              <a:rPr lang="el-GR" sz="1600" dirty="0"/>
              <a:t>στον κάμπο και ευρύτερα της πόλης</a:t>
            </a:r>
          </a:p>
          <a:p>
            <a:pPr lvl="0" algn="ctr">
              <a:defRPr/>
            </a:pPr>
            <a:r>
              <a:rPr kumimoji="0" lang="el-G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ΧΙΟΣ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1" name="Freeform 12">
            <a:extLst>
              <a:ext uri="{FF2B5EF4-FFF2-40B4-BE49-F238E27FC236}">
                <a16:creationId xmlns:a16="http://schemas.microsoft.com/office/drawing/2014/main" id="{C1588CB5-1ADC-4C46-BA53-67EE954E4810}"/>
              </a:ext>
            </a:extLst>
          </p:cNvPr>
          <p:cNvSpPr>
            <a:spLocks/>
          </p:cNvSpPr>
          <p:nvPr/>
        </p:nvSpPr>
        <p:spPr bwMode="gray">
          <a:xfrm rot="16189640">
            <a:off x="8343919" y="981911"/>
            <a:ext cx="1369586" cy="4245846"/>
          </a:xfrm>
          <a:custGeom>
            <a:avLst/>
            <a:gdLst/>
            <a:ahLst/>
            <a:cxnLst>
              <a:cxn ang="0">
                <a:pos x="752" y="48"/>
              </a:cxn>
              <a:cxn ang="0">
                <a:pos x="0" y="0"/>
              </a:cxn>
              <a:cxn ang="0">
                <a:pos x="62" y="1298"/>
              </a:cxn>
              <a:cxn ang="0">
                <a:pos x="752" y="1351"/>
              </a:cxn>
              <a:cxn ang="0">
                <a:pos x="2165" y="1384"/>
              </a:cxn>
              <a:cxn ang="0">
                <a:pos x="2165" y="72"/>
              </a:cxn>
              <a:cxn ang="0">
                <a:pos x="752" y="48"/>
              </a:cxn>
            </a:cxnLst>
            <a:rect l="0" t="0" r="r" b="b"/>
            <a:pathLst>
              <a:path w="2165" h="1384">
                <a:moveTo>
                  <a:pt x="752" y="48"/>
                </a:moveTo>
                <a:cubicBezTo>
                  <a:pt x="499" y="48"/>
                  <a:pt x="0" y="0"/>
                  <a:pt x="0" y="0"/>
                </a:cubicBezTo>
                <a:cubicBezTo>
                  <a:pt x="62" y="1298"/>
                  <a:pt x="62" y="1298"/>
                  <a:pt x="62" y="1298"/>
                </a:cubicBezTo>
                <a:cubicBezTo>
                  <a:pt x="62" y="1298"/>
                  <a:pt x="508" y="1351"/>
                  <a:pt x="752" y="1351"/>
                </a:cubicBezTo>
                <a:cubicBezTo>
                  <a:pt x="852" y="1353"/>
                  <a:pt x="2165" y="1384"/>
                  <a:pt x="2165" y="1384"/>
                </a:cubicBezTo>
                <a:cubicBezTo>
                  <a:pt x="2165" y="72"/>
                  <a:pt x="2165" y="72"/>
                  <a:pt x="2165" y="72"/>
                </a:cubicBezTo>
                <a:cubicBezTo>
                  <a:pt x="2165" y="72"/>
                  <a:pt x="911" y="51"/>
                  <a:pt x="752" y="48"/>
                </a:cubicBez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1600" dirty="0">
                <a:solidFill>
                  <a:schemeClr val="bg1"/>
                </a:solidFill>
              </a:rPr>
              <a:t>Χρειαζόμαστε καλής ποιότητας πόσιμο </a:t>
            </a:r>
            <a:endParaRPr lang="el-GR" sz="16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l-GR" sz="1600" dirty="0" smtClean="0">
                <a:solidFill>
                  <a:schemeClr val="bg1"/>
                </a:solidFill>
              </a:rPr>
              <a:t>νερό</a:t>
            </a:r>
            <a:r>
              <a:rPr lang="el-GR" sz="1600" dirty="0">
                <a:solidFill>
                  <a:schemeClr val="bg1"/>
                </a:solidFill>
              </a:rPr>
              <a:t>. Τώρα είτε παίρνουμε από </a:t>
            </a:r>
            <a:r>
              <a:rPr lang="el-GR" sz="1600" dirty="0" smtClean="0">
                <a:solidFill>
                  <a:schemeClr val="bg1"/>
                </a:solidFill>
              </a:rPr>
              <a:t>πηγές</a:t>
            </a:r>
          </a:p>
          <a:p>
            <a:pPr algn="ctr">
              <a:defRPr/>
            </a:pPr>
            <a:r>
              <a:rPr lang="el-GR" sz="1600" dirty="0" smtClean="0">
                <a:solidFill>
                  <a:schemeClr val="bg1"/>
                </a:solidFill>
              </a:rPr>
              <a:t> </a:t>
            </a:r>
            <a:r>
              <a:rPr lang="el-GR" sz="1600" dirty="0">
                <a:solidFill>
                  <a:schemeClr val="bg1"/>
                </a:solidFill>
              </a:rPr>
              <a:t>(όπως η </a:t>
            </a:r>
            <a:r>
              <a:rPr lang="el-GR" sz="1600" dirty="0" err="1">
                <a:solidFill>
                  <a:schemeClr val="bg1"/>
                </a:solidFill>
              </a:rPr>
              <a:t>γιαγια</a:t>
            </a:r>
            <a:r>
              <a:rPr lang="el-GR" sz="1600" dirty="0">
                <a:solidFill>
                  <a:schemeClr val="bg1"/>
                </a:solidFill>
              </a:rPr>
              <a:t> μου το 1950) </a:t>
            </a:r>
            <a:r>
              <a:rPr lang="el-GR" sz="1600" dirty="0" smtClean="0">
                <a:solidFill>
                  <a:schemeClr val="bg1"/>
                </a:solidFill>
              </a:rPr>
              <a:t>είτε</a:t>
            </a:r>
          </a:p>
          <a:p>
            <a:pPr algn="ctr">
              <a:defRPr/>
            </a:pPr>
            <a:r>
              <a:rPr lang="el-GR" sz="1600" dirty="0" smtClean="0">
                <a:solidFill>
                  <a:schemeClr val="bg1"/>
                </a:solidFill>
              </a:rPr>
              <a:t> </a:t>
            </a:r>
            <a:r>
              <a:rPr lang="el-GR" sz="1600" dirty="0">
                <a:solidFill>
                  <a:schemeClr val="bg1"/>
                </a:solidFill>
              </a:rPr>
              <a:t>αγοράζουμε 6-αδες γεμίζοντας το σύμπαν </a:t>
            </a:r>
            <a:r>
              <a:rPr lang="el-GR" sz="1600" dirty="0" smtClean="0">
                <a:solidFill>
                  <a:schemeClr val="bg1"/>
                </a:solidFill>
              </a:rPr>
              <a:t>πλαστικό  </a:t>
            </a:r>
            <a:r>
              <a:rPr kumimoji="0" lang="el-G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ΧΙΟΣ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41140888-D421-494A-9FCA-9215CDAF9BD9}"/>
              </a:ext>
            </a:extLst>
          </p:cNvPr>
          <p:cNvSpPr/>
          <p:nvPr/>
        </p:nvSpPr>
        <p:spPr>
          <a:xfrm rot="21240516">
            <a:off x="8699176" y="2138175"/>
            <a:ext cx="740811" cy="344338"/>
          </a:xfrm>
          <a:custGeom>
            <a:avLst/>
            <a:gdLst/>
            <a:ahLst/>
            <a:cxnLst/>
            <a:rect l="l" t="t" r="r" b="b"/>
            <a:pathLst>
              <a:path w="740811" h="344338">
                <a:moveTo>
                  <a:pt x="689546" y="0"/>
                </a:moveTo>
                <a:cubicBezTo>
                  <a:pt x="690096" y="2517"/>
                  <a:pt x="691736" y="4691"/>
                  <a:pt x="692608" y="7087"/>
                </a:cubicBezTo>
                <a:cubicBezTo>
                  <a:pt x="693943" y="10754"/>
                  <a:pt x="694905" y="19440"/>
                  <a:pt x="698945" y="21750"/>
                </a:cubicBezTo>
                <a:cubicBezTo>
                  <a:pt x="702665" y="23876"/>
                  <a:pt x="723050" y="28952"/>
                  <a:pt x="729454" y="30608"/>
                </a:cubicBezTo>
                <a:cubicBezTo>
                  <a:pt x="730907" y="33073"/>
                  <a:pt x="731680" y="36097"/>
                  <a:pt x="733812" y="38007"/>
                </a:cubicBezTo>
                <a:lnTo>
                  <a:pt x="740811" y="40782"/>
                </a:lnTo>
                <a:cubicBezTo>
                  <a:pt x="740808" y="49362"/>
                  <a:pt x="740375" y="77312"/>
                  <a:pt x="728646" y="87802"/>
                </a:cubicBezTo>
                <a:cubicBezTo>
                  <a:pt x="726512" y="89710"/>
                  <a:pt x="723714" y="90707"/>
                  <a:pt x="721248" y="92159"/>
                </a:cubicBezTo>
                <a:cubicBezTo>
                  <a:pt x="718999" y="103958"/>
                  <a:pt x="717403" y="115901"/>
                  <a:pt x="714502" y="127556"/>
                </a:cubicBezTo>
                <a:cubicBezTo>
                  <a:pt x="713289" y="132428"/>
                  <a:pt x="710801" y="136890"/>
                  <a:pt x="708951" y="141557"/>
                </a:cubicBezTo>
                <a:cubicBezTo>
                  <a:pt x="707744" y="144599"/>
                  <a:pt x="707011" y="147808"/>
                  <a:pt x="706041" y="150934"/>
                </a:cubicBezTo>
                <a:cubicBezTo>
                  <a:pt x="706303" y="160489"/>
                  <a:pt x="706870" y="170040"/>
                  <a:pt x="706827" y="179596"/>
                </a:cubicBezTo>
                <a:cubicBezTo>
                  <a:pt x="706729" y="201043"/>
                  <a:pt x="704983" y="222487"/>
                  <a:pt x="705620" y="243924"/>
                </a:cubicBezTo>
                <a:cubicBezTo>
                  <a:pt x="705815" y="250466"/>
                  <a:pt x="708300" y="256743"/>
                  <a:pt x="709313" y="263210"/>
                </a:cubicBezTo>
                <a:cubicBezTo>
                  <a:pt x="710060" y="267980"/>
                  <a:pt x="710479" y="272797"/>
                  <a:pt x="710895" y="277608"/>
                </a:cubicBezTo>
                <a:cubicBezTo>
                  <a:pt x="712206" y="292795"/>
                  <a:pt x="712626" y="308154"/>
                  <a:pt x="715504" y="323179"/>
                </a:cubicBezTo>
                <a:cubicBezTo>
                  <a:pt x="716862" y="330270"/>
                  <a:pt x="718688" y="333232"/>
                  <a:pt x="721708" y="340221"/>
                </a:cubicBezTo>
                <a:lnTo>
                  <a:pt x="722264" y="344338"/>
                </a:lnTo>
                <a:lnTo>
                  <a:pt x="76866" y="344338"/>
                </a:lnTo>
                <a:lnTo>
                  <a:pt x="77912" y="337666"/>
                </a:lnTo>
                <a:cubicBezTo>
                  <a:pt x="77912" y="337666"/>
                  <a:pt x="67992" y="331625"/>
                  <a:pt x="64177" y="327359"/>
                </a:cubicBezTo>
                <a:cubicBezTo>
                  <a:pt x="62503" y="325488"/>
                  <a:pt x="62858" y="322515"/>
                  <a:pt x="62198" y="320093"/>
                </a:cubicBezTo>
                <a:cubicBezTo>
                  <a:pt x="59865" y="319168"/>
                  <a:pt x="56871" y="319189"/>
                  <a:pt x="55197" y="317318"/>
                </a:cubicBezTo>
                <a:cubicBezTo>
                  <a:pt x="53524" y="315447"/>
                  <a:pt x="53691" y="312517"/>
                  <a:pt x="53218" y="310052"/>
                </a:cubicBezTo>
                <a:cubicBezTo>
                  <a:pt x="52457" y="306078"/>
                  <a:pt x="52161" y="302026"/>
                  <a:pt x="51505" y="298032"/>
                </a:cubicBezTo>
                <a:cubicBezTo>
                  <a:pt x="50974" y="294802"/>
                  <a:pt x="50273" y="291603"/>
                  <a:pt x="49657" y="288389"/>
                </a:cubicBezTo>
                <a:cubicBezTo>
                  <a:pt x="38069" y="279694"/>
                  <a:pt x="45325" y="285912"/>
                  <a:pt x="42008" y="279746"/>
                </a:cubicBezTo>
                <a:lnTo>
                  <a:pt x="34077" y="268440"/>
                </a:lnTo>
                <a:cubicBezTo>
                  <a:pt x="32315" y="266184"/>
                  <a:pt x="28036" y="266027"/>
                  <a:pt x="27210" y="263287"/>
                </a:cubicBezTo>
                <a:cubicBezTo>
                  <a:pt x="25134" y="256405"/>
                  <a:pt x="26422" y="248932"/>
                  <a:pt x="26027" y="241755"/>
                </a:cubicBezTo>
                <a:cubicBezTo>
                  <a:pt x="25412" y="238541"/>
                  <a:pt x="24902" y="235305"/>
                  <a:pt x="24180" y="232112"/>
                </a:cubicBezTo>
                <a:cubicBezTo>
                  <a:pt x="23626" y="229665"/>
                  <a:pt x="22555" y="227332"/>
                  <a:pt x="22201" y="224848"/>
                </a:cubicBezTo>
                <a:cubicBezTo>
                  <a:pt x="17595" y="192541"/>
                  <a:pt x="21124" y="209915"/>
                  <a:pt x="20867" y="208561"/>
                </a:cubicBezTo>
                <a:lnTo>
                  <a:pt x="18906" y="198429"/>
                </a:lnTo>
                <a:cubicBezTo>
                  <a:pt x="10944" y="184910"/>
                  <a:pt x="16222" y="194266"/>
                  <a:pt x="14766" y="190596"/>
                </a:cubicBezTo>
                <a:lnTo>
                  <a:pt x="10325" y="181255"/>
                </a:lnTo>
                <a:cubicBezTo>
                  <a:pt x="9046" y="178695"/>
                  <a:pt x="6947" y="176546"/>
                  <a:pt x="5968" y="173857"/>
                </a:cubicBezTo>
                <a:cubicBezTo>
                  <a:pt x="4849" y="170781"/>
                  <a:pt x="4886" y="167396"/>
                  <a:pt x="4122" y="164214"/>
                </a:cubicBezTo>
                <a:cubicBezTo>
                  <a:pt x="2949" y="159333"/>
                  <a:pt x="-823" y="154606"/>
                  <a:pt x="163" y="149683"/>
                </a:cubicBezTo>
                <a:cubicBezTo>
                  <a:pt x="656" y="147222"/>
                  <a:pt x="6558" y="150058"/>
                  <a:pt x="7428" y="147704"/>
                </a:cubicBezTo>
                <a:cubicBezTo>
                  <a:pt x="10744" y="138740"/>
                  <a:pt x="10075" y="128772"/>
                  <a:pt x="11398" y="119306"/>
                </a:cubicBezTo>
                <a:cubicBezTo>
                  <a:pt x="13864" y="117854"/>
                  <a:pt x="16887" y="117081"/>
                  <a:pt x="18797" y="114949"/>
                </a:cubicBezTo>
                <a:cubicBezTo>
                  <a:pt x="20472" y="113079"/>
                  <a:pt x="20456" y="110197"/>
                  <a:pt x="21572" y="107949"/>
                </a:cubicBezTo>
                <a:cubicBezTo>
                  <a:pt x="23150" y="104769"/>
                  <a:pt x="26048" y="102160"/>
                  <a:pt x="26859" y="98704"/>
                </a:cubicBezTo>
                <a:cubicBezTo>
                  <a:pt x="29223" y="88628"/>
                  <a:pt x="29247" y="78135"/>
                  <a:pt x="30962" y="67929"/>
                </a:cubicBezTo>
                <a:cubicBezTo>
                  <a:pt x="31632" y="63938"/>
                  <a:pt x="32989" y="60093"/>
                  <a:pt x="34003" y="56174"/>
                </a:cubicBezTo>
                <a:cubicBezTo>
                  <a:pt x="40710" y="44445"/>
                  <a:pt x="37159" y="49769"/>
                  <a:pt x="44442" y="40062"/>
                </a:cubicBezTo>
                <a:cubicBezTo>
                  <a:pt x="45949" y="38054"/>
                  <a:pt x="46293" y="35395"/>
                  <a:pt x="47219" y="33062"/>
                </a:cubicBezTo>
                <a:lnTo>
                  <a:pt x="52770" y="19063"/>
                </a:lnTo>
                <a:cubicBezTo>
                  <a:pt x="56821" y="17698"/>
                  <a:pt x="61491" y="17520"/>
                  <a:pt x="64923" y="14971"/>
                </a:cubicBezTo>
                <a:cubicBezTo>
                  <a:pt x="66937" y="13474"/>
                  <a:pt x="66876" y="10343"/>
                  <a:pt x="67699" y="7972"/>
                </a:cubicBezTo>
                <a:cubicBezTo>
                  <a:pt x="68816" y="4756"/>
                  <a:pt x="69742" y="2130"/>
                  <a:pt x="70619" y="0"/>
                </a:cubicBezTo>
                <a:close/>
              </a:path>
            </a:pathLst>
          </a:custGeom>
          <a:solidFill>
            <a:srgbClr val="F0F0F0"/>
          </a:solidFill>
          <a:ln w="9525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4" name="Group 42">
            <a:extLst>
              <a:ext uri="{FF2B5EF4-FFF2-40B4-BE49-F238E27FC236}">
                <a16:creationId xmlns:a16="http://schemas.microsoft.com/office/drawing/2014/main" id="{5D1AE1DC-9716-4273-84CE-BE898F84FAFA}"/>
              </a:ext>
            </a:extLst>
          </p:cNvPr>
          <p:cNvGrpSpPr/>
          <p:nvPr/>
        </p:nvGrpSpPr>
        <p:grpSpPr>
          <a:xfrm rot="21098133">
            <a:off x="83387" y="4400326"/>
            <a:ext cx="2264669" cy="2308557"/>
            <a:chOff x="1005047" y="3756765"/>
            <a:chExt cx="2264669" cy="1573664"/>
          </a:xfrm>
        </p:grpSpPr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C1588CB5-1ADC-4C46-BA53-67EE954E4810}"/>
                </a:ext>
              </a:extLst>
            </p:cNvPr>
            <p:cNvSpPr>
              <a:spLocks/>
            </p:cNvSpPr>
            <p:nvPr/>
          </p:nvSpPr>
          <p:spPr bwMode="gray">
            <a:xfrm rot="16357389">
              <a:off x="1410440" y="3471152"/>
              <a:ext cx="1453884" cy="2264669"/>
            </a:xfrm>
            <a:custGeom>
              <a:avLst/>
              <a:gdLst/>
              <a:ahLst/>
              <a:cxnLst>
                <a:cxn ang="0">
                  <a:pos x="752" y="48"/>
                </a:cxn>
                <a:cxn ang="0">
                  <a:pos x="0" y="0"/>
                </a:cxn>
                <a:cxn ang="0">
                  <a:pos x="62" y="1298"/>
                </a:cxn>
                <a:cxn ang="0">
                  <a:pos x="752" y="1351"/>
                </a:cxn>
                <a:cxn ang="0">
                  <a:pos x="2165" y="1384"/>
                </a:cxn>
                <a:cxn ang="0">
                  <a:pos x="2165" y="72"/>
                </a:cxn>
                <a:cxn ang="0">
                  <a:pos x="752" y="48"/>
                </a:cxn>
              </a:cxnLst>
              <a:rect l="0" t="0" r="r" b="b"/>
              <a:pathLst>
                <a:path w="2165" h="1384">
                  <a:moveTo>
                    <a:pt x="752" y="48"/>
                  </a:moveTo>
                  <a:cubicBezTo>
                    <a:pt x="499" y="48"/>
                    <a:pt x="0" y="0"/>
                    <a:pt x="0" y="0"/>
                  </a:cubicBezTo>
                  <a:cubicBezTo>
                    <a:pt x="62" y="1298"/>
                    <a:pt x="62" y="1298"/>
                    <a:pt x="62" y="1298"/>
                  </a:cubicBezTo>
                  <a:cubicBezTo>
                    <a:pt x="62" y="1298"/>
                    <a:pt x="508" y="1351"/>
                    <a:pt x="752" y="1351"/>
                  </a:cubicBezTo>
                  <a:cubicBezTo>
                    <a:pt x="852" y="1353"/>
                    <a:pt x="2165" y="1384"/>
                    <a:pt x="2165" y="1384"/>
                  </a:cubicBezTo>
                  <a:cubicBezTo>
                    <a:pt x="2165" y="72"/>
                    <a:pt x="2165" y="72"/>
                    <a:pt x="2165" y="72"/>
                  </a:cubicBezTo>
                  <a:cubicBezTo>
                    <a:pt x="2165" y="72"/>
                    <a:pt x="911" y="51"/>
                    <a:pt x="752" y="4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>
                <a:defRPr/>
              </a:pPr>
              <a:r>
                <a:rPr lang="el-GR" sz="1600" kern="0" dirty="0" smtClean="0">
                  <a:solidFill>
                    <a:srgbClr val="000000"/>
                  </a:solidFill>
                  <a:latin typeface="Arial"/>
                </a:rPr>
                <a:t>Δίκτυα αποχέτευσης Μυτιλήνης.</a:t>
              </a:r>
            </a:p>
            <a:p>
              <a:pPr lvl="0" algn="ctr">
                <a:defRPr/>
              </a:pPr>
              <a:r>
                <a:rPr lang="el-GR" sz="1600" b="1" kern="0" dirty="0" smtClean="0">
                  <a:solidFill>
                    <a:srgbClr val="000000"/>
                  </a:solidFill>
                  <a:latin typeface="Arial"/>
                </a:rPr>
                <a:t>ΛΕΣΒΟΣ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6" name="Rectangle 6">
              <a:extLst>
                <a:ext uri="{FF2B5EF4-FFF2-40B4-BE49-F238E27FC236}">
                  <a16:creationId xmlns:a16="http://schemas.microsoft.com/office/drawing/2014/main" id="{41140888-D421-494A-9FCA-9215CDAF9BD9}"/>
                </a:ext>
              </a:extLst>
            </p:cNvPr>
            <p:cNvSpPr/>
            <p:nvPr/>
          </p:nvSpPr>
          <p:spPr>
            <a:xfrm rot="21408265">
              <a:off x="1480671" y="3756765"/>
              <a:ext cx="740811" cy="344338"/>
            </a:xfrm>
            <a:custGeom>
              <a:avLst/>
              <a:gdLst/>
              <a:ahLst/>
              <a:cxnLst/>
              <a:rect l="l" t="t" r="r" b="b"/>
              <a:pathLst>
                <a:path w="740811" h="344338">
                  <a:moveTo>
                    <a:pt x="689546" y="0"/>
                  </a:moveTo>
                  <a:cubicBezTo>
                    <a:pt x="690096" y="2517"/>
                    <a:pt x="691736" y="4691"/>
                    <a:pt x="692608" y="7087"/>
                  </a:cubicBezTo>
                  <a:cubicBezTo>
                    <a:pt x="693943" y="10754"/>
                    <a:pt x="694905" y="19440"/>
                    <a:pt x="698945" y="21750"/>
                  </a:cubicBezTo>
                  <a:cubicBezTo>
                    <a:pt x="702665" y="23876"/>
                    <a:pt x="723050" y="28952"/>
                    <a:pt x="729454" y="30608"/>
                  </a:cubicBezTo>
                  <a:cubicBezTo>
                    <a:pt x="730907" y="33073"/>
                    <a:pt x="731680" y="36097"/>
                    <a:pt x="733812" y="38007"/>
                  </a:cubicBezTo>
                  <a:lnTo>
                    <a:pt x="740811" y="40782"/>
                  </a:lnTo>
                  <a:cubicBezTo>
                    <a:pt x="740808" y="49362"/>
                    <a:pt x="740375" y="77312"/>
                    <a:pt x="728646" y="87802"/>
                  </a:cubicBezTo>
                  <a:cubicBezTo>
                    <a:pt x="726512" y="89710"/>
                    <a:pt x="723714" y="90707"/>
                    <a:pt x="721248" y="92159"/>
                  </a:cubicBezTo>
                  <a:cubicBezTo>
                    <a:pt x="718999" y="103958"/>
                    <a:pt x="717403" y="115901"/>
                    <a:pt x="714502" y="127556"/>
                  </a:cubicBezTo>
                  <a:cubicBezTo>
                    <a:pt x="713289" y="132428"/>
                    <a:pt x="710801" y="136890"/>
                    <a:pt x="708951" y="141557"/>
                  </a:cubicBezTo>
                  <a:cubicBezTo>
                    <a:pt x="707744" y="144599"/>
                    <a:pt x="707011" y="147808"/>
                    <a:pt x="706041" y="150934"/>
                  </a:cubicBezTo>
                  <a:cubicBezTo>
                    <a:pt x="706303" y="160489"/>
                    <a:pt x="706870" y="170040"/>
                    <a:pt x="706827" y="179596"/>
                  </a:cubicBezTo>
                  <a:cubicBezTo>
                    <a:pt x="706729" y="201043"/>
                    <a:pt x="704983" y="222487"/>
                    <a:pt x="705620" y="243924"/>
                  </a:cubicBezTo>
                  <a:cubicBezTo>
                    <a:pt x="705815" y="250466"/>
                    <a:pt x="708300" y="256743"/>
                    <a:pt x="709313" y="263210"/>
                  </a:cubicBezTo>
                  <a:cubicBezTo>
                    <a:pt x="710060" y="267980"/>
                    <a:pt x="710479" y="272797"/>
                    <a:pt x="710895" y="277608"/>
                  </a:cubicBezTo>
                  <a:cubicBezTo>
                    <a:pt x="712206" y="292795"/>
                    <a:pt x="712626" y="308154"/>
                    <a:pt x="715504" y="323179"/>
                  </a:cubicBezTo>
                  <a:cubicBezTo>
                    <a:pt x="716862" y="330270"/>
                    <a:pt x="718688" y="333232"/>
                    <a:pt x="721708" y="340221"/>
                  </a:cubicBezTo>
                  <a:lnTo>
                    <a:pt x="722264" y="344338"/>
                  </a:lnTo>
                  <a:lnTo>
                    <a:pt x="76866" y="344338"/>
                  </a:lnTo>
                  <a:lnTo>
                    <a:pt x="77912" y="337666"/>
                  </a:lnTo>
                  <a:cubicBezTo>
                    <a:pt x="77912" y="337666"/>
                    <a:pt x="67992" y="331625"/>
                    <a:pt x="64177" y="327359"/>
                  </a:cubicBezTo>
                  <a:cubicBezTo>
                    <a:pt x="62503" y="325488"/>
                    <a:pt x="62858" y="322515"/>
                    <a:pt x="62198" y="320093"/>
                  </a:cubicBezTo>
                  <a:cubicBezTo>
                    <a:pt x="59865" y="319168"/>
                    <a:pt x="56871" y="319189"/>
                    <a:pt x="55197" y="317318"/>
                  </a:cubicBezTo>
                  <a:cubicBezTo>
                    <a:pt x="53524" y="315447"/>
                    <a:pt x="53691" y="312517"/>
                    <a:pt x="53218" y="310052"/>
                  </a:cubicBezTo>
                  <a:cubicBezTo>
                    <a:pt x="52457" y="306078"/>
                    <a:pt x="52161" y="302026"/>
                    <a:pt x="51505" y="298032"/>
                  </a:cubicBezTo>
                  <a:cubicBezTo>
                    <a:pt x="50974" y="294802"/>
                    <a:pt x="50273" y="291603"/>
                    <a:pt x="49657" y="288389"/>
                  </a:cubicBezTo>
                  <a:cubicBezTo>
                    <a:pt x="38069" y="279694"/>
                    <a:pt x="45325" y="285912"/>
                    <a:pt x="42008" y="279746"/>
                  </a:cubicBezTo>
                  <a:lnTo>
                    <a:pt x="34077" y="268440"/>
                  </a:lnTo>
                  <a:cubicBezTo>
                    <a:pt x="32315" y="266184"/>
                    <a:pt x="28036" y="266027"/>
                    <a:pt x="27210" y="263287"/>
                  </a:cubicBezTo>
                  <a:cubicBezTo>
                    <a:pt x="25134" y="256405"/>
                    <a:pt x="26422" y="248932"/>
                    <a:pt x="26027" y="241755"/>
                  </a:cubicBezTo>
                  <a:cubicBezTo>
                    <a:pt x="25412" y="238541"/>
                    <a:pt x="24902" y="235305"/>
                    <a:pt x="24180" y="232112"/>
                  </a:cubicBezTo>
                  <a:cubicBezTo>
                    <a:pt x="23626" y="229665"/>
                    <a:pt x="22555" y="227332"/>
                    <a:pt x="22201" y="224848"/>
                  </a:cubicBezTo>
                  <a:cubicBezTo>
                    <a:pt x="17595" y="192541"/>
                    <a:pt x="21124" y="209915"/>
                    <a:pt x="20867" y="208561"/>
                  </a:cubicBezTo>
                  <a:lnTo>
                    <a:pt x="18906" y="198429"/>
                  </a:lnTo>
                  <a:cubicBezTo>
                    <a:pt x="10944" y="184910"/>
                    <a:pt x="16222" y="194266"/>
                    <a:pt x="14766" y="190596"/>
                  </a:cubicBezTo>
                  <a:lnTo>
                    <a:pt x="10325" y="181255"/>
                  </a:lnTo>
                  <a:cubicBezTo>
                    <a:pt x="9046" y="178695"/>
                    <a:pt x="6947" y="176546"/>
                    <a:pt x="5968" y="173857"/>
                  </a:cubicBezTo>
                  <a:cubicBezTo>
                    <a:pt x="4849" y="170781"/>
                    <a:pt x="4886" y="167396"/>
                    <a:pt x="4122" y="164214"/>
                  </a:cubicBezTo>
                  <a:cubicBezTo>
                    <a:pt x="2949" y="159333"/>
                    <a:pt x="-823" y="154606"/>
                    <a:pt x="163" y="149683"/>
                  </a:cubicBezTo>
                  <a:cubicBezTo>
                    <a:pt x="656" y="147222"/>
                    <a:pt x="6558" y="150058"/>
                    <a:pt x="7428" y="147704"/>
                  </a:cubicBezTo>
                  <a:cubicBezTo>
                    <a:pt x="10744" y="138740"/>
                    <a:pt x="10075" y="128772"/>
                    <a:pt x="11398" y="119306"/>
                  </a:cubicBezTo>
                  <a:cubicBezTo>
                    <a:pt x="13864" y="117854"/>
                    <a:pt x="16887" y="117081"/>
                    <a:pt x="18797" y="114949"/>
                  </a:cubicBezTo>
                  <a:cubicBezTo>
                    <a:pt x="20472" y="113079"/>
                    <a:pt x="20456" y="110197"/>
                    <a:pt x="21572" y="107949"/>
                  </a:cubicBezTo>
                  <a:cubicBezTo>
                    <a:pt x="23150" y="104769"/>
                    <a:pt x="26048" y="102160"/>
                    <a:pt x="26859" y="98704"/>
                  </a:cubicBezTo>
                  <a:cubicBezTo>
                    <a:pt x="29223" y="88628"/>
                    <a:pt x="29247" y="78135"/>
                    <a:pt x="30962" y="67929"/>
                  </a:cubicBezTo>
                  <a:cubicBezTo>
                    <a:pt x="31632" y="63938"/>
                    <a:pt x="32989" y="60093"/>
                    <a:pt x="34003" y="56174"/>
                  </a:cubicBezTo>
                  <a:cubicBezTo>
                    <a:pt x="40710" y="44445"/>
                    <a:pt x="37159" y="49769"/>
                    <a:pt x="44442" y="40062"/>
                  </a:cubicBezTo>
                  <a:cubicBezTo>
                    <a:pt x="45949" y="38054"/>
                    <a:pt x="46293" y="35395"/>
                    <a:pt x="47219" y="33062"/>
                  </a:cubicBezTo>
                  <a:lnTo>
                    <a:pt x="52770" y="19063"/>
                  </a:lnTo>
                  <a:cubicBezTo>
                    <a:pt x="56821" y="17698"/>
                    <a:pt x="61491" y="17520"/>
                    <a:pt x="64923" y="14971"/>
                  </a:cubicBezTo>
                  <a:cubicBezTo>
                    <a:pt x="66937" y="13474"/>
                    <a:pt x="66876" y="10343"/>
                    <a:pt x="67699" y="7972"/>
                  </a:cubicBezTo>
                  <a:cubicBezTo>
                    <a:pt x="68816" y="4756"/>
                    <a:pt x="69742" y="2130"/>
                    <a:pt x="70619" y="0"/>
                  </a:cubicBezTo>
                  <a:close/>
                </a:path>
              </a:pathLst>
            </a:custGeom>
            <a:solidFill>
              <a:srgbClr val="F0F0F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7" name="Freeform 12">
            <a:extLst>
              <a:ext uri="{FF2B5EF4-FFF2-40B4-BE49-F238E27FC236}">
                <a16:creationId xmlns:a16="http://schemas.microsoft.com/office/drawing/2014/main" id="{C1588CB5-1ADC-4C46-BA53-67EE954E4810}"/>
              </a:ext>
            </a:extLst>
          </p:cNvPr>
          <p:cNvSpPr>
            <a:spLocks/>
          </p:cNvSpPr>
          <p:nvPr/>
        </p:nvSpPr>
        <p:spPr bwMode="gray">
          <a:xfrm rot="16189640">
            <a:off x="8192124" y="2651297"/>
            <a:ext cx="2943106" cy="5449756"/>
          </a:xfrm>
          <a:custGeom>
            <a:avLst/>
            <a:gdLst/>
            <a:ahLst/>
            <a:cxnLst>
              <a:cxn ang="0">
                <a:pos x="752" y="48"/>
              </a:cxn>
              <a:cxn ang="0">
                <a:pos x="0" y="0"/>
              </a:cxn>
              <a:cxn ang="0">
                <a:pos x="62" y="1298"/>
              </a:cxn>
              <a:cxn ang="0">
                <a:pos x="752" y="1351"/>
              </a:cxn>
              <a:cxn ang="0">
                <a:pos x="2165" y="1384"/>
              </a:cxn>
              <a:cxn ang="0">
                <a:pos x="2165" y="72"/>
              </a:cxn>
              <a:cxn ang="0">
                <a:pos x="752" y="48"/>
              </a:cxn>
            </a:cxnLst>
            <a:rect l="0" t="0" r="r" b="b"/>
            <a:pathLst>
              <a:path w="2165" h="1384">
                <a:moveTo>
                  <a:pt x="752" y="48"/>
                </a:moveTo>
                <a:cubicBezTo>
                  <a:pt x="499" y="48"/>
                  <a:pt x="0" y="0"/>
                  <a:pt x="0" y="0"/>
                </a:cubicBezTo>
                <a:cubicBezTo>
                  <a:pt x="62" y="1298"/>
                  <a:pt x="62" y="1298"/>
                  <a:pt x="62" y="1298"/>
                </a:cubicBezTo>
                <a:cubicBezTo>
                  <a:pt x="62" y="1298"/>
                  <a:pt x="508" y="1351"/>
                  <a:pt x="752" y="1351"/>
                </a:cubicBezTo>
                <a:cubicBezTo>
                  <a:pt x="852" y="1353"/>
                  <a:pt x="2165" y="1384"/>
                  <a:pt x="2165" y="1384"/>
                </a:cubicBezTo>
                <a:cubicBezTo>
                  <a:pt x="2165" y="72"/>
                  <a:pt x="2165" y="72"/>
                  <a:pt x="2165" y="72"/>
                </a:cubicBezTo>
                <a:cubicBezTo>
                  <a:pt x="2165" y="72"/>
                  <a:pt x="911" y="51"/>
                  <a:pt x="752" y="48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vert="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l-GR" sz="1600" kern="0" dirty="0">
                <a:solidFill>
                  <a:srgbClr val="000000"/>
                </a:solidFill>
                <a:latin typeface="Arial"/>
              </a:rPr>
              <a:t>Επίλυση προβλήματος ύδρευσης και </a:t>
            </a:r>
            <a:r>
              <a:rPr lang="el-GR" sz="1600" kern="0" dirty="0" smtClean="0">
                <a:solidFill>
                  <a:srgbClr val="000000"/>
                </a:solidFill>
                <a:latin typeface="Arial"/>
              </a:rPr>
              <a:t>άρδευσης</a:t>
            </a:r>
          </a:p>
          <a:p>
            <a:pPr lvl="0" algn="ctr">
              <a:defRPr/>
            </a:pPr>
            <a:r>
              <a:rPr lang="el-GR" sz="1600" kern="0" dirty="0" smtClean="0">
                <a:solidFill>
                  <a:srgbClr val="000000"/>
                </a:solidFill>
                <a:latin typeface="Arial"/>
              </a:rPr>
              <a:t>περιοχών </a:t>
            </a:r>
            <a:r>
              <a:rPr lang="el-GR" sz="1600" kern="0" dirty="0">
                <a:solidFill>
                  <a:srgbClr val="000000"/>
                </a:solidFill>
                <a:latin typeface="Arial"/>
              </a:rPr>
              <a:t>της Λέσβου με κατασκευή φραγμάτων. Κατασκευή φράγματος στη Λαγκάδα </a:t>
            </a:r>
            <a:r>
              <a:rPr lang="el-GR" sz="1600" kern="0" dirty="0" smtClean="0">
                <a:solidFill>
                  <a:srgbClr val="000000"/>
                </a:solidFill>
                <a:latin typeface="Arial"/>
              </a:rPr>
              <a:t>για</a:t>
            </a:r>
          </a:p>
          <a:p>
            <a:pPr lvl="0" algn="ctr">
              <a:defRPr/>
            </a:pPr>
            <a:r>
              <a:rPr lang="el-GR" sz="1600" kern="0" dirty="0" smtClean="0">
                <a:solidFill>
                  <a:srgbClr val="000000"/>
                </a:solidFill>
                <a:latin typeface="Arial"/>
              </a:rPr>
              <a:t>ύδρευση-άρδευση </a:t>
            </a:r>
            <a:r>
              <a:rPr lang="el-GR" sz="1600" kern="0" dirty="0" err="1" smtClean="0">
                <a:solidFill>
                  <a:srgbClr val="000000"/>
                </a:solidFill>
                <a:latin typeface="Arial"/>
              </a:rPr>
              <a:t>Βρίσας-Βατερών</a:t>
            </a:r>
            <a:r>
              <a:rPr lang="el-GR" sz="1600" kern="0" dirty="0" smtClean="0">
                <a:solidFill>
                  <a:srgbClr val="000000"/>
                </a:solidFill>
                <a:latin typeface="Arial"/>
              </a:rPr>
              <a:t>,</a:t>
            </a:r>
          </a:p>
          <a:p>
            <a:pPr lvl="0" algn="ctr">
              <a:defRPr/>
            </a:pPr>
            <a:r>
              <a:rPr lang="el-GR" sz="1600" kern="0" dirty="0" err="1" smtClean="0">
                <a:solidFill>
                  <a:srgbClr val="000000"/>
                </a:solidFill>
                <a:latin typeface="Arial"/>
              </a:rPr>
              <a:t>Πολιχνίτου</a:t>
            </a:r>
            <a:r>
              <a:rPr lang="el-GR" sz="16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l-GR" sz="1600" kern="0" dirty="0">
                <a:solidFill>
                  <a:srgbClr val="000000"/>
                </a:solidFill>
                <a:latin typeface="Arial"/>
              </a:rPr>
              <a:t>και των περιοχών του. Φράγμα </a:t>
            </a:r>
            <a:r>
              <a:rPr lang="el-GR" sz="1600" kern="0" dirty="0" smtClean="0">
                <a:solidFill>
                  <a:srgbClr val="000000"/>
                </a:solidFill>
                <a:latin typeface="Arial"/>
              </a:rPr>
              <a:t>στην</a:t>
            </a:r>
          </a:p>
          <a:p>
            <a:pPr lvl="0" algn="ctr">
              <a:defRPr/>
            </a:pPr>
            <a:r>
              <a:rPr lang="el-GR" sz="1600" kern="0" dirty="0" smtClean="0">
                <a:solidFill>
                  <a:srgbClr val="000000"/>
                </a:solidFill>
                <a:latin typeface="Arial"/>
              </a:rPr>
              <a:t>κεντρική </a:t>
            </a:r>
            <a:r>
              <a:rPr lang="el-GR" sz="1600" kern="0" dirty="0">
                <a:solidFill>
                  <a:srgbClr val="000000"/>
                </a:solidFill>
                <a:latin typeface="Arial"/>
              </a:rPr>
              <a:t>Λέσβο για κάλυψη περιοχών κεντρικής Λέσβου. Λεπτομέρειες στο http://vatera.gr/platanos/?p=27542 </a:t>
            </a:r>
            <a:r>
              <a:rPr kumimoji="0" lang="el-G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ΛΕΣΒΟΣ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41140888-D421-494A-9FCA-9215CDAF9BD9}"/>
              </a:ext>
            </a:extLst>
          </p:cNvPr>
          <p:cNvSpPr/>
          <p:nvPr/>
        </p:nvSpPr>
        <p:spPr>
          <a:xfrm rot="21240516">
            <a:off x="9682063" y="3664392"/>
            <a:ext cx="740811" cy="391052"/>
          </a:xfrm>
          <a:custGeom>
            <a:avLst/>
            <a:gdLst/>
            <a:ahLst/>
            <a:cxnLst/>
            <a:rect l="l" t="t" r="r" b="b"/>
            <a:pathLst>
              <a:path w="740811" h="344338">
                <a:moveTo>
                  <a:pt x="689546" y="0"/>
                </a:moveTo>
                <a:cubicBezTo>
                  <a:pt x="690096" y="2517"/>
                  <a:pt x="691736" y="4691"/>
                  <a:pt x="692608" y="7087"/>
                </a:cubicBezTo>
                <a:cubicBezTo>
                  <a:pt x="693943" y="10754"/>
                  <a:pt x="694905" y="19440"/>
                  <a:pt x="698945" y="21750"/>
                </a:cubicBezTo>
                <a:cubicBezTo>
                  <a:pt x="702665" y="23876"/>
                  <a:pt x="723050" y="28952"/>
                  <a:pt x="729454" y="30608"/>
                </a:cubicBezTo>
                <a:cubicBezTo>
                  <a:pt x="730907" y="33073"/>
                  <a:pt x="731680" y="36097"/>
                  <a:pt x="733812" y="38007"/>
                </a:cubicBezTo>
                <a:lnTo>
                  <a:pt x="740811" y="40782"/>
                </a:lnTo>
                <a:cubicBezTo>
                  <a:pt x="740808" y="49362"/>
                  <a:pt x="740375" y="77312"/>
                  <a:pt x="728646" y="87802"/>
                </a:cubicBezTo>
                <a:cubicBezTo>
                  <a:pt x="726512" y="89710"/>
                  <a:pt x="723714" y="90707"/>
                  <a:pt x="721248" y="92159"/>
                </a:cubicBezTo>
                <a:cubicBezTo>
                  <a:pt x="718999" y="103958"/>
                  <a:pt x="717403" y="115901"/>
                  <a:pt x="714502" y="127556"/>
                </a:cubicBezTo>
                <a:cubicBezTo>
                  <a:pt x="713289" y="132428"/>
                  <a:pt x="710801" y="136890"/>
                  <a:pt x="708951" y="141557"/>
                </a:cubicBezTo>
                <a:cubicBezTo>
                  <a:pt x="707744" y="144599"/>
                  <a:pt x="707011" y="147808"/>
                  <a:pt x="706041" y="150934"/>
                </a:cubicBezTo>
                <a:cubicBezTo>
                  <a:pt x="706303" y="160489"/>
                  <a:pt x="706870" y="170040"/>
                  <a:pt x="706827" y="179596"/>
                </a:cubicBezTo>
                <a:cubicBezTo>
                  <a:pt x="706729" y="201043"/>
                  <a:pt x="704983" y="222487"/>
                  <a:pt x="705620" y="243924"/>
                </a:cubicBezTo>
                <a:cubicBezTo>
                  <a:pt x="705815" y="250466"/>
                  <a:pt x="708300" y="256743"/>
                  <a:pt x="709313" y="263210"/>
                </a:cubicBezTo>
                <a:cubicBezTo>
                  <a:pt x="710060" y="267980"/>
                  <a:pt x="710479" y="272797"/>
                  <a:pt x="710895" y="277608"/>
                </a:cubicBezTo>
                <a:cubicBezTo>
                  <a:pt x="712206" y="292795"/>
                  <a:pt x="712626" y="308154"/>
                  <a:pt x="715504" y="323179"/>
                </a:cubicBezTo>
                <a:cubicBezTo>
                  <a:pt x="716862" y="330270"/>
                  <a:pt x="718688" y="333232"/>
                  <a:pt x="721708" y="340221"/>
                </a:cubicBezTo>
                <a:lnTo>
                  <a:pt x="722264" y="344338"/>
                </a:lnTo>
                <a:lnTo>
                  <a:pt x="76866" y="344338"/>
                </a:lnTo>
                <a:lnTo>
                  <a:pt x="77912" y="337666"/>
                </a:lnTo>
                <a:cubicBezTo>
                  <a:pt x="77912" y="337666"/>
                  <a:pt x="67992" y="331625"/>
                  <a:pt x="64177" y="327359"/>
                </a:cubicBezTo>
                <a:cubicBezTo>
                  <a:pt x="62503" y="325488"/>
                  <a:pt x="62858" y="322515"/>
                  <a:pt x="62198" y="320093"/>
                </a:cubicBezTo>
                <a:cubicBezTo>
                  <a:pt x="59865" y="319168"/>
                  <a:pt x="56871" y="319189"/>
                  <a:pt x="55197" y="317318"/>
                </a:cubicBezTo>
                <a:cubicBezTo>
                  <a:pt x="53524" y="315447"/>
                  <a:pt x="53691" y="312517"/>
                  <a:pt x="53218" y="310052"/>
                </a:cubicBezTo>
                <a:cubicBezTo>
                  <a:pt x="52457" y="306078"/>
                  <a:pt x="52161" y="302026"/>
                  <a:pt x="51505" y="298032"/>
                </a:cubicBezTo>
                <a:cubicBezTo>
                  <a:pt x="50974" y="294802"/>
                  <a:pt x="50273" y="291603"/>
                  <a:pt x="49657" y="288389"/>
                </a:cubicBezTo>
                <a:cubicBezTo>
                  <a:pt x="38069" y="279694"/>
                  <a:pt x="45325" y="285912"/>
                  <a:pt x="42008" y="279746"/>
                </a:cubicBezTo>
                <a:lnTo>
                  <a:pt x="34077" y="268440"/>
                </a:lnTo>
                <a:cubicBezTo>
                  <a:pt x="32315" y="266184"/>
                  <a:pt x="28036" y="266027"/>
                  <a:pt x="27210" y="263287"/>
                </a:cubicBezTo>
                <a:cubicBezTo>
                  <a:pt x="25134" y="256405"/>
                  <a:pt x="26422" y="248932"/>
                  <a:pt x="26027" y="241755"/>
                </a:cubicBezTo>
                <a:cubicBezTo>
                  <a:pt x="25412" y="238541"/>
                  <a:pt x="24902" y="235305"/>
                  <a:pt x="24180" y="232112"/>
                </a:cubicBezTo>
                <a:cubicBezTo>
                  <a:pt x="23626" y="229665"/>
                  <a:pt x="22555" y="227332"/>
                  <a:pt x="22201" y="224848"/>
                </a:cubicBezTo>
                <a:cubicBezTo>
                  <a:pt x="17595" y="192541"/>
                  <a:pt x="21124" y="209915"/>
                  <a:pt x="20867" y="208561"/>
                </a:cubicBezTo>
                <a:lnTo>
                  <a:pt x="18906" y="198429"/>
                </a:lnTo>
                <a:cubicBezTo>
                  <a:pt x="10944" y="184910"/>
                  <a:pt x="16222" y="194266"/>
                  <a:pt x="14766" y="190596"/>
                </a:cubicBezTo>
                <a:lnTo>
                  <a:pt x="10325" y="181255"/>
                </a:lnTo>
                <a:cubicBezTo>
                  <a:pt x="9046" y="178695"/>
                  <a:pt x="6947" y="176546"/>
                  <a:pt x="5968" y="173857"/>
                </a:cubicBezTo>
                <a:cubicBezTo>
                  <a:pt x="4849" y="170781"/>
                  <a:pt x="4886" y="167396"/>
                  <a:pt x="4122" y="164214"/>
                </a:cubicBezTo>
                <a:cubicBezTo>
                  <a:pt x="2949" y="159333"/>
                  <a:pt x="-823" y="154606"/>
                  <a:pt x="163" y="149683"/>
                </a:cubicBezTo>
                <a:cubicBezTo>
                  <a:pt x="656" y="147222"/>
                  <a:pt x="6558" y="150058"/>
                  <a:pt x="7428" y="147704"/>
                </a:cubicBezTo>
                <a:cubicBezTo>
                  <a:pt x="10744" y="138740"/>
                  <a:pt x="10075" y="128772"/>
                  <a:pt x="11398" y="119306"/>
                </a:cubicBezTo>
                <a:cubicBezTo>
                  <a:pt x="13864" y="117854"/>
                  <a:pt x="16887" y="117081"/>
                  <a:pt x="18797" y="114949"/>
                </a:cubicBezTo>
                <a:cubicBezTo>
                  <a:pt x="20472" y="113079"/>
                  <a:pt x="20456" y="110197"/>
                  <a:pt x="21572" y="107949"/>
                </a:cubicBezTo>
                <a:cubicBezTo>
                  <a:pt x="23150" y="104769"/>
                  <a:pt x="26048" y="102160"/>
                  <a:pt x="26859" y="98704"/>
                </a:cubicBezTo>
                <a:cubicBezTo>
                  <a:pt x="29223" y="88628"/>
                  <a:pt x="29247" y="78135"/>
                  <a:pt x="30962" y="67929"/>
                </a:cubicBezTo>
                <a:cubicBezTo>
                  <a:pt x="31632" y="63938"/>
                  <a:pt x="32989" y="60093"/>
                  <a:pt x="34003" y="56174"/>
                </a:cubicBezTo>
                <a:cubicBezTo>
                  <a:pt x="40710" y="44445"/>
                  <a:pt x="37159" y="49769"/>
                  <a:pt x="44442" y="40062"/>
                </a:cubicBezTo>
                <a:cubicBezTo>
                  <a:pt x="45949" y="38054"/>
                  <a:pt x="46293" y="35395"/>
                  <a:pt x="47219" y="33062"/>
                </a:cubicBezTo>
                <a:lnTo>
                  <a:pt x="52770" y="19063"/>
                </a:lnTo>
                <a:cubicBezTo>
                  <a:pt x="56821" y="17698"/>
                  <a:pt x="61491" y="17520"/>
                  <a:pt x="64923" y="14971"/>
                </a:cubicBezTo>
                <a:cubicBezTo>
                  <a:pt x="66937" y="13474"/>
                  <a:pt x="66876" y="10343"/>
                  <a:pt x="67699" y="7972"/>
                </a:cubicBezTo>
                <a:cubicBezTo>
                  <a:pt x="68816" y="4756"/>
                  <a:pt x="69742" y="2130"/>
                  <a:pt x="70619" y="0"/>
                </a:cubicBezTo>
                <a:close/>
              </a:path>
            </a:pathLst>
          </a:custGeom>
          <a:solidFill>
            <a:srgbClr val="F0F0F0"/>
          </a:solidFill>
          <a:ln w="9525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1140888-D421-494A-9FCA-9215CDAF9BD9}"/>
              </a:ext>
            </a:extLst>
          </p:cNvPr>
          <p:cNvSpPr/>
          <p:nvPr/>
        </p:nvSpPr>
        <p:spPr>
          <a:xfrm rot="21240516">
            <a:off x="9871489" y="73098"/>
            <a:ext cx="740811" cy="344338"/>
          </a:xfrm>
          <a:custGeom>
            <a:avLst/>
            <a:gdLst/>
            <a:ahLst/>
            <a:cxnLst/>
            <a:rect l="l" t="t" r="r" b="b"/>
            <a:pathLst>
              <a:path w="740811" h="344338">
                <a:moveTo>
                  <a:pt x="689546" y="0"/>
                </a:moveTo>
                <a:cubicBezTo>
                  <a:pt x="690096" y="2517"/>
                  <a:pt x="691736" y="4691"/>
                  <a:pt x="692608" y="7087"/>
                </a:cubicBezTo>
                <a:cubicBezTo>
                  <a:pt x="693943" y="10754"/>
                  <a:pt x="694905" y="19440"/>
                  <a:pt x="698945" y="21750"/>
                </a:cubicBezTo>
                <a:cubicBezTo>
                  <a:pt x="702665" y="23876"/>
                  <a:pt x="723050" y="28952"/>
                  <a:pt x="729454" y="30608"/>
                </a:cubicBezTo>
                <a:cubicBezTo>
                  <a:pt x="730907" y="33073"/>
                  <a:pt x="731680" y="36097"/>
                  <a:pt x="733812" y="38007"/>
                </a:cubicBezTo>
                <a:lnTo>
                  <a:pt x="740811" y="40782"/>
                </a:lnTo>
                <a:cubicBezTo>
                  <a:pt x="740808" y="49362"/>
                  <a:pt x="740375" y="77312"/>
                  <a:pt x="728646" y="87802"/>
                </a:cubicBezTo>
                <a:cubicBezTo>
                  <a:pt x="726512" y="89710"/>
                  <a:pt x="723714" y="90707"/>
                  <a:pt x="721248" y="92159"/>
                </a:cubicBezTo>
                <a:cubicBezTo>
                  <a:pt x="718999" y="103958"/>
                  <a:pt x="717403" y="115901"/>
                  <a:pt x="714502" y="127556"/>
                </a:cubicBezTo>
                <a:cubicBezTo>
                  <a:pt x="713289" y="132428"/>
                  <a:pt x="710801" y="136890"/>
                  <a:pt x="708951" y="141557"/>
                </a:cubicBezTo>
                <a:cubicBezTo>
                  <a:pt x="707744" y="144599"/>
                  <a:pt x="707011" y="147808"/>
                  <a:pt x="706041" y="150934"/>
                </a:cubicBezTo>
                <a:cubicBezTo>
                  <a:pt x="706303" y="160489"/>
                  <a:pt x="706870" y="170040"/>
                  <a:pt x="706827" y="179596"/>
                </a:cubicBezTo>
                <a:cubicBezTo>
                  <a:pt x="706729" y="201043"/>
                  <a:pt x="704983" y="222487"/>
                  <a:pt x="705620" y="243924"/>
                </a:cubicBezTo>
                <a:cubicBezTo>
                  <a:pt x="705815" y="250466"/>
                  <a:pt x="708300" y="256743"/>
                  <a:pt x="709313" y="263210"/>
                </a:cubicBezTo>
                <a:cubicBezTo>
                  <a:pt x="710060" y="267980"/>
                  <a:pt x="710479" y="272797"/>
                  <a:pt x="710895" y="277608"/>
                </a:cubicBezTo>
                <a:cubicBezTo>
                  <a:pt x="712206" y="292795"/>
                  <a:pt x="712626" y="308154"/>
                  <a:pt x="715504" y="323179"/>
                </a:cubicBezTo>
                <a:cubicBezTo>
                  <a:pt x="716862" y="330270"/>
                  <a:pt x="718688" y="333232"/>
                  <a:pt x="721708" y="340221"/>
                </a:cubicBezTo>
                <a:lnTo>
                  <a:pt x="722264" y="344338"/>
                </a:lnTo>
                <a:lnTo>
                  <a:pt x="76866" y="344338"/>
                </a:lnTo>
                <a:lnTo>
                  <a:pt x="77912" y="337666"/>
                </a:lnTo>
                <a:cubicBezTo>
                  <a:pt x="77912" y="337666"/>
                  <a:pt x="67992" y="331625"/>
                  <a:pt x="64177" y="327359"/>
                </a:cubicBezTo>
                <a:cubicBezTo>
                  <a:pt x="62503" y="325488"/>
                  <a:pt x="62858" y="322515"/>
                  <a:pt x="62198" y="320093"/>
                </a:cubicBezTo>
                <a:cubicBezTo>
                  <a:pt x="59865" y="319168"/>
                  <a:pt x="56871" y="319189"/>
                  <a:pt x="55197" y="317318"/>
                </a:cubicBezTo>
                <a:cubicBezTo>
                  <a:pt x="53524" y="315447"/>
                  <a:pt x="53691" y="312517"/>
                  <a:pt x="53218" y="310052"/>
                </a:cubicBezTo>
                <a:cubicBezTo>
                  <a:pt x="52457" y="306078"/>
                  <a:pt x="52161" y="302026"/>
                  <a:pt x="51505" y="298032"/>
                </a:cubicBezTo>
                <a:cubicBezTo>
                  <a:pt x="50974" y="294802"/>
                  <a:pt x="50273" y="291603"/>
                  <a:pt x="49657" y="288389"/>
                </a:cubicBezTo>
                <a:cubicBezTo>
                  <a:pt x="38069" y="279694"/>
                  <a:pt x="45325" y="285912"/>
                  <a:pt x="42008" y="279746"/>
                </a:cubicBezTo>
                <a:lnTo>
                  <a:pt x="34077" y="268440"/>
                </a:lnTo>
                <a:cubicBezTo>
                  <a:pt x="32315" y="266184"/>
                  <a:pt x="28036" y="266027"/>
                  <a:pt x="27210" y="263287"/>
                </a:cubicBezTo>
                <a:cubicBezTo>
                  <a:pt x="25134" y="256405"/>
                  <a:pt x="26422" y="248932"/>
                  <a:pt x="26027" y="241755"/>
                </a:cubicBezTo>
                <a:cubicBezTo>
                  <a:pt x="25412" y="238541"/>
                  <a:pt x="24902" y="235305"/>
                  <a:pt x="24180" y="232112"/>
                </a:cubicBezTo>
                <a:cubicBezTo>
                  <a:pt x="23626" y="229665"/>
                  <a:pt x="22555" y="227332"/>
                  <a:pt x="22201" y="224848"/>
                </a:cubicBezTo>
                <a:cubicBezTo>
                  <a:pt x="17595" y="192541"/>
                  <a:pt x="21124" y="209915"/>
                  <a:pt x="20867" y="208561"/>
                </a:cubicBezTo>
                <a:lnTo>
                  <a:pt x="18906" y="198429"/>
                </a:lnTo>
                <a:cubicBezTo>
                  <a:pt x="10944" y="184910"/>
                  <a:pt x="16222" y="194266"/>
                  <a:pt x="14766" y="190596"/>
                </a:cubicBezTo>
                <a:lnTo>
                  <a:pt x="10325" y="181255"/>
                </a:lnTo>
                <a:cubicBezTo>
                  <a:pt x="9046" y="178695"/>
                  <a:pt x="6947" y="176546"/>
                  <a:pt x="5968" y="173857"/>
                </a:cubicBezTo>
                <a:cubicBezTo>
                  <a:pt x="4849" y="170781"/>
                  <a:pt x="4886" y="167396"/>
                  <a:pt x="4122" y="164214"/>
                </a:cubicBezTo>
                <a:cubicBezTo>
                  <a:pt x="2949" y="159333"/>
                  <a:pt x="-823" y="154606"/>
                  <a:pt x="163" y="149683"/>
                </a:cubicBezTo>
                <a:cubicBezTo>
                  <a:pt x="656" y="147222"/>
                  <a:pt x="6558" y="150058"/>
                  <a:pt x="7428" y="147704"/>
                </a:cubicBezTo>
                <a:cubicBezTo>
                  <a:pt x="10744" y="138740"/>
                  <a:pt x="10075" y="128772"/>
                  <a:pt x="11398" y="119306"/>
                </a:cubicBezTo>
                <a:cubicBezTo>
                  <a:pt x="13864" y="117854"/>
                  <a:pt x="16887" y="117081"/>
                  <a:pt x="18797" y="114949"/>
                </a:cubicBezTo>
                <a:cubicBezTo>
                  <a:pt x="20472" y="113079"/>
                  <a:pt x="20456" y="110197"/>
                  <a:pt x="21572" y="107949"/>
                </a:cubicBezTo>
                <a:cubicBezTo>
                  <a:pt x="23150" y="104769"/>
                  <a:pt x="26048" y="102160"/>
                  <a:pt x="26859" y="98704"/>
                </a:cubicBezTo>
                <a:cubicBezTo>
                  <a:pt x="29223" y="88628"/>
                  <a:pt x="29247" y="78135"/>
                  <a:pt x="30962" y="67929"/>
                </a:cubicBezTo>
                <a:cubicBezTo>
                  <a:pt x="31632" y="63938"/>
                  <a:pt x="32989" y="60093"/>
                  <a:pt x="34003" y="56174"/>
                </a:cubicBezTo>
                <a:cubicBezTo>
                  <a:pt x="40710" y="44445"/>
                  <a:pt x="37159" y="49769"/>
                  <a:pt x="44442" y="40062"/>
                </a:cubicBezTo>
                <a:cubicBezTo>
                  <a:pt x="45949" y="38054"/>
                  <a:pt x="46293" y="35395"/>
                  <a:pt x="47219" y="33062"/>
                </a:cubicBezTo>
                <a:lnTo>
                  <a:pt x="52770" y="19063"/>
                </a:lnTo>
                <a:cubicBezTo>
                  <a:pt x="56821" y="17698"/>
                  <a:pt x="61491" y="17520"/>
                  <a:pt x="64923" y="14971"/>
                </a:cubicBezTo>
                <a:cubicBezTo>
                  <a:pt x="66937" y="13474"/>
                  <a:pt x="66876" y="10343"/>
                  <a:pt x="67699" y="7972"/>
                </a:cubicBezTo>
                <a:cubicBezTo>
                  <a:pt x="68816" y="4756"/>
                  <a:pt x="69742" y="2130"/>
                  <a:pt x="70619" y="0"/>
                </a:cubicBezTo>
                <a:close/>
              </a:path>
            </a:pathLst>
          </a:custGeom>
          <a:solidFill>
            <a:srgbClr val="F0F0F0"/>
          </a:solidFill>
          <a:ln w="9525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34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31" grpId="0" animBg="1"/>
      <p:bldP spid="32" grpId="0" animBg="1"/>
      <p:bldP spid="37" grpId="0" animBg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607691" y="-326206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595724" y="2848077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30629" y="80792"/>
            <a:ext cx="11903528" cy="28303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Βιώσιμη διαχείριση υδάτινων πόρων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BC9BE0BC-8F4E-4F1F-B1F1-5C8CE9BFB919}"/>
              </a:ext>
            </a:extLst>
          </p:cNvPr>
          <p:cNvSpPr/>
          <p:nvPr/>
        </p:nvSpPr>
        <p:spPr>
          <a:xfrm>
            <a:off x="10381816" y="1260180"/>
            <a:ext cx="468000" cy="334946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E2EB6ADF-4167-4FEF-8F53-D9820EB36490}"/>
              </a:ext>
            </a:extLst>
          </p:cNvPr>
          <p:cNvSpPr/>
          <p:nvPr/>
        </p:nvSpPr>
        <p:spPr>
          <a:xfrm>
            <a:off x="9352853" y="2275064"/>
            <a:ext cx="468000" cy="23345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2E98CE-73E7-4EF2-BD4A-3CE59FD70EA0}"/>
              </a:ext>
            </a:extLst>
          </p:cNvPr>
          <p:cNvSpPr txBox="1"/>
          <p:nvPr/>
        </p:nvSpPr>
        <p:spPr>
          <a:xfrm>
            <a:off x="3169580" y="2694042"/>
            <a:ext cx="3923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>
                <a:solidFill>
                  <a:schemeClr val="accent1"/>
                </a:solidFill>
                <a:cs typeface="Arial" pitchFamily="34" charset="0"/>
              </a:defRPr>
            </a:lvl1pPr>
          </a:lstStyle>
          <a:p>
            <a:r>
              <a:rPr lang="el-GR" altLang="ko-KR" dirty="0"/>
              <a:t>Πλατφόρμα διαβούλευσης </a:t>
            </a:r>
          </a:p>
          <a:p>
            <a:r>
              <a:rPr lang="en-US" altLang="ko-KR" dirty="0"/>
              <a:t>e-pepba.gr</a:t>
            </a:r>
            <a:endParaRPr lang="el-GR" altLang="ko-KR" dirty="0"/>
          </a:p>
          <a:p>
            <a:r>
              <a:rPr lang="en-US" altLang="ko-KR" dirty="0"/>
              <a:t>postare.gr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5182EE-7FD8-4459-9EB0-D76717D5AA21}"/>
              </a:ext>
            </a:extLst>
          </p:cNvPr>
          <p:cNvSpPr txBox="1"/>
          <p:nvPr/>
        </p:nvSpPr>
        <p:spPr>
          <a:xfrm>
            <a:off x="447933" y="1848344"/>
            <a:ext cx="6620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altLang="ko-KR" sz="2000" b="1" dirty="0" smtClean="0">
                <a:solidFill>
                  <a:schemeClr val="accent2"/>
                </a:solidFill>
                <a:cs typeface="Arial" pitchFamily="34" charset="0"/>
              </a:rPr>
              <a:t>ΕΘΝΙΚΟ </a:t>
            </a:r>
            <a:r>
              <a:rPr lang="el-GR" altLang="ko-KR" sz="2000" b="1" dirty="0">
                <a:solidFill>
                  <a:schemeClr val="accent2"/>
                </a:solidFill>
                <a:cs typeface="Arial" pitchFamily="34" charset="0"/>
              </a:rPr>
              <a:t>ΣΧΕΔΙΟ ΕΠΕΝΔΥΣΕΩΝ για </a:t>
            </a:r>
            <a:r>
              <a:rPr lang="el-GR" altLang="ko-KR" sz="2000" b="1" dirty="0" smtClean="0">
                <a:solidFill>
                  <a:schemeClr val="accent2"/>
                </a:solidFill>
                <a:cs typeface="Arial" pitchFamily="34" charset="0"/>
              </a:rPr>
              <a:t>τους τομείς Λυμάτων και Πόσιμου Νερού – ανταπόκριση φορέων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219193-9995-42B6-84F1-D1EE8521976B}"/>
              </a:ext>
            </a:extLst>
          </p:cNvPr>
          <p:cNvSpPr txBox="1"/>
          <p:nvPr/>
        </p:nvSpPr>
        <p:spPr>
          <a:xfrm>
            <a:off x="258877" y="635778"/>
            <a:ext cx="6525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>
                <a:solidFill>
                  <a:schemeClr val="accent3"/>
                </a:solidFill>
                <a:cs typeface="Arial" pitchFamily="34" charset="0"/>
              </a:defRPr>
            </a:lvl1pPr>
          </a:lstStyle>
          <a:p>
            <a:r>
              <a:rPr lang="el-GR" altLang="ko-KR" dirty="0" smtClean="0"/>
              <a:t>Συντονισμός - Ενεργοποίηση </a:t>
            </a:r>
            <a:r>
              <a:rPr lang="el-GR" altLang="ko-KR" dirty="0"/>
              <a:t>των Φορέων που </a:t>
            </a:r>
            <a:r>
              <a:rPr lang="el-GR" altLang="ko-KR" dirty="0" err="1"/>
              <a:t>βαρύνονται</a:t>
            </a:r>
            <a:r>
              <a:rPr lang="en-US" altLang="ko-KR" dirty="0"/>
              <a:t> </a:t>
            </a:r>
            <a:r>
              <a:rPr lang="el-GR" altLang="ko-KR" dirty="0"/>
              <a:t>με τις εκκρεμότητες</a:t>
            </a:r>
            <a:r>
              <a:rPr lang="en-US" altLang="ko-KR" dirty="0"/>
              <a:t> </a:t>
            </a:r>
            <a:r>
              <a:rPr lang="el-GR" altLang="ko-KR" dirty="0"/>
              <a:t>(ΔΕΥΑ Λέσβου, Δήμοι ΠΒΑ,ΤΓΛ, ΥΠΕΝ, ΕΠ Βόρειο Αιγαίο και </a:t>
            </a:r>
            <a:r>
              <a:rPr lang="el-GR" altLang="ko-KR" dirty="0" smtClean="0"/>
              <a:t>ΥΜΕΠΕΡΑΑ)</a:t>
            </a:r>
            <a:endParaRPr lang="el-GR" altLang="ko-KR" dirty="0"/>
          </a:p>
        </p:txBody>
      </p:sp>
      <p:sp>
        <p:nvSpPr>
          <p:cNvPr id="28" name="Rectangle 57">
            <a:extLst>
              <a:ext uri="{FF2B5EF4-FFF2-40B4-BE49-F238E27FC236}">
                <a16:creationId xmlns:a16="http://schemas.microsoft.com/office/drawing/2014/main" id="{21B609BB-02A4-485B-92F6-136584796423}"/>
              </a:ext>
            </a:extLst>
          </p:cNvPr>
          <p:cNvSpPr/>
          <p:nvPr/>
        </p:nvSpPr>
        <p:spPr>
          <a:xfrm>
            <a:off x="7459917" y="936000"/>
            <a:ext cx="3389900" cy="343126"/>
          </a:xfrm>
          <a:custGeom>
            <a:avLst/>
            <a:gdLst/>
            <a:ahLst/>
            <a:cxnLst/>
            <a:rect l="l" t="t" r="r" b="b"/>
            <a:pathLst>
              <a:path w="2655012" h="360000">
                <a:moveTo>
                  <a:pt x="0" y="0"/>
                </a:moveTo>
                <a:lnTo>
                  <a:pt x="2295012" y="0"/>
                </a:lnTo>
                <a:lnTo>
                  <a:pt x="265501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Isosceles Triangle 26">
            <a:extLst>
              <a:ext uri="{FF2B5EF4-FFF2-40B4-BE49-F238E27FC236}">
                <a16:creationId xmlns:a16="http://schemas.microsoft.com/office/drawing/2014/main" id="{6FF7F9C4-E731-4F38-BFA7-018F8710C223}"/>
              </a:ext>
            </a:extLst>
          </p:cNvPr>
          <p:cNvSpPr/>
          <p:nvPr/>
        </p:nvSpPr>
        <p:spPr>
          <a:xfrm rot="16200000">
            <a:off x="6929712" y="812106"/>
            <a:ext cx="591671" cy="4975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" name="Rectangle 59">
            <a:extLst>
              <a:ext uri="{FF2B5EF4-FFF2-40B4-BE49-F238E27FC236}">
                <a16:creationId xmlns:a16="http://schemas.microsoft.com/office/drawing/2014/main" id="{5E83DB6E-CC32-4408-9C2D-76ACA031013D}"/>
              </a:ext>
            </a:extLst>
          </p:cNvPr>
          <p:cNvSpPr/>
          <p:nvPr/>
        </p:nvSpPr>
        <p:spPr>
          <a:xfrm>
            <a:off x="7643336" y="1923486"/>
            <a:ext cx="2177518" cy="360000"/>
          </a:xfrm>
          <a:custGeom>
            <a:avLst/>
            <a:gdLst/>
            <a:ahLst/>
            <a:cxnLst/>
            <a:rect l="l" t="t" r="r" b="b"/>
            <a:pathLst>
              <a:path w="1611982" h="360000">
                <a:moveTo>
                  <a:pt x="0" y="0"/>
                </a:moveTo>
                <a:lnTo>
                  <a:pt x="1251982" y="0"/>
                </a:lnTo>
                <a:lnTo>
                  <a:pt x="161198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" name="Isosceles Triangle 28">
            <a:extLst>
              <a:ext uri="{FF2B5EF4-FFF2-40B4-BE49-F238E27FC236}">
                <a16:creationId xmlns:a16="http://schemas.microsoft.com/office/drawing/2014/main" id="{BA518A37-2C89-481C-A3C3-C860C4D9CD2C}"/>
              </a:ext>
            </a:extLst>
          </p:cNvPr>
          <p:cNvSpPr/>
          <p:nvPr/>
        </p:nvSpPr>
        <p:spPr>
          <a:xfrm rot="16200000">
            <a:off x="7105935" y="1874886"/>
            <a:ext cx="577208" cy="49759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Rectangle 61">
            <a:extLst>
              <a:ext uri="{FF2B5EF4-FFF2-40B4-BE49-F238E27FC236}">
                <a16:creationId xmlns:a16="http://schemas.microsoft.com/office/drawing/2014/main" id="{A9320FB6-2589-4B66-8875-D403260049D1}"/>
              </a:ext>
            </a:extLst>
          </p:cNvPr>
          <p:cNvSpPr/>
          <p:nvPr/>
        </p:nvSpPr>
        <p:spPr>
          <a:xfrm>
            <a:off x="7546896" y="3212366"/>
            <a:ext cx="1366567" cy="423011"/>
          </a:xfrm>
          <a:custGeom>
            <a:avLst/>
            <a:gdLst/>
            <a:ahLst/>
            <a:cxnLst/>
            <a:rect l="l" t="t" r="r" b="b"/>
            <a:pathLst>
              <a:path w="640960" h="360000">
                <a:moveTo>
                  <a:pt x="0" y="0"/>
                </a:moveTo>
                <a:lnTo>
                  <a:pt x="280960" y="0"/>
                </a:lnTo>
                <a:lnTo>
                  <a:pt x="640960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5" name="Isosceles Triangle 30">
            <a:extLst>
              <a:ext uri="{FF2B5EF4-FFF2-40B4-BE49-F238E27FC236}">
                <a16:creationId xmlns:a16="http://schemas.microsoft.com/office/drawing/2014/main" id="{ACA1D607-3231-4CE2-BE43-6535073E7737}"/>
              </a:ext>
            </a:extLst>
          </p:cNvPr>
          <p:cNvSpPr/>
          <p:nvPr/>
        </p:nvSpPr>
        <p:spPr>
          <a:xfrm rot="16200000">
            <a:off x="7016472" y="3168000"/>
            <a:ext cx="576000" cy="504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E975A1F1-1029-4F94-955E-5451045276E4}"/>
              </a:ext>
            </a:extLst>
          </p:cNvPr>
          <p:cNvSpPr/>
          <p:nvPr/>
        </p:nvSpPr>
        <p:spPr>
          <a:xfrm>
            <a:off x="8430761" y="3632296"/>
            <a:ext cx="468000" cy="9773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" name="Στρογγυλεμένο ορθογώνιο 36"/>
          <p:cNvSpPr/>
          <p:nvPr/>
        </p:nvSpPr>
        <p:spPr>
          <a:xfrm>
            <a:off x="7657427" y="4609648"/>
            <a:ext cx="4411579" cy="46063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Οι επόμενες Κινήσεις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97" y="2686426"/>
            <a:ext cx="3422542" cy="2591427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050" y="4076748"/>
            <a:ext cx="2985643" cy="858242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6099" y="4934990"/>
            <a:ext cx="1307129" cy="165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636993" y="348305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595724" y="2848077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30629" y="80792"/>
            <a:ext cx="11903528" cy="28303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Βιώσιμη διαχείριση υδάτινων πόρων</a:t>
            </a:r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5733416" y="1411297"/>
            <a:ext cx="5151486" cy="3778145"/>
          </a:xfr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1"/>
                </a:solidFill>
              </a:rPr>
              <a:t>e-pepba.gr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postare.gr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l-GR" b="1" dirty="0" smtClean="0">
                <a:solidFill>
                  <a:schemeClr val="bg1"/>
                </a:solidFill>
              </a:rPr>
              <a:t/>
            </a:r>
            <a:br>
              <a:rPr lang="el-GR" b="1" dirty="0" smtClean="0">
                <a:solidFill>
                  <a:schemeClr val="bg1"/>
                </a:solidFill>
              </a:rPr>
            </a:br>
            <a:r>
              <a:rPr lang="el-GR" sz="2200" b="1" dirty="0" err="1" smtClean="0">
                <a:solidFill>
                  <a:schemeClr val="bg1"/>
                </a:solidFill>
              </a:rPr>
              <a:t>Μουφλουζέλλης</a:t>
            </a:r>
            <a:r>
              <a:rPr lang="el-GR" sz="2200" b="1" dirty="0" smtClean="0">
                <a:solidFill>
                  <a:schemeClr val="bg1"/>
                </a:solidFill>
              </a:rPr>
              <a:t> Στρατής</a:t>
            </a:r>
            <a:br>
              <a:rPr lang="el-GR" sz="2200" b="1" dirty="0" smtClean="0">
                <a:solidFill>
                  <a:schemeClr val="bg1"/>
                </a:solidFill>
              </a:rPr>
            </a:br>
            <a:r>
              <a:rPr lang="el-GR" sz="2200" b="1" dirty="0" smtClean="0">
                <a:solidFill>
                  <a:schemeClr val="bg1"/>
                </a:solidFill>
              </a:rPr>
              <a:t>Μονάδα Α’</a:t>
            </a:r>
          </a:p>
          <a:p>
            <a:r>
              <a:rPr lang="en-US" sz="2200" b="1" dirty="0" smtClean="0">
                <a:solidFill>
                  <a:schemeClr val="bg1"/>
                </a:solidFill>
                <a:hlinkClick r:id="rId3"/>
              </a:rPr>
              <a:t>emouflouzellis@mou.gr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2251352022</a:t>
            </a:r>
            <a:endParaRPr lang="en-US" sz="2200" b="1" dirty="0">
              <a:solidFill>
                <a:schemeClr val="bg1"/>
              </a:solidFill>
            </a:endParaRPr>
          </a:p>
        </p:txBody>
      </p:sp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299AC0E4-7646-4C36-B168-70E3E327C0F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493898"/>
            <a:ext cx="2698836" cy="1956591"/>
          </a:xfrm>
          <a:prstGeom prst="rect">
            <a:avLst/>
          </a:prstGeom>
          <a:noFill/>
          <a:ln w="9525">
            <a:gradFill>
              <a:gsLst>
                <a:gs pos="30000">
                  <a:schemeClr val="accent1">
                    <a:lumMod val="45000"/>
                    <a:lumOff val="55000"/>
                  </a:schemeClr>
                </a:gs>
                <a:gs pos="39000">
                  <a:schemeClr val="tx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/>
            <a:tailEnd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8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Hexagon 12"/>
          <p:cNvSpPr/>
          <p:nvPr/>
        </p:nvSpPr>
        <p:spPr>
          <a:xfrm rot="5400000">
            <a:off x="430289" y="2912559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Hexagon 12"/>
          <p:cNvSpPr/>
          <p:nvPr/>
        </p:nvSpPr>
        <p:spPr>
          <a:xfrm rot="5400000">
            <a:off x="2024164" y="1608651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Hexagon 12"/>
          <p:cNvSpPr/>
          <p:nvPr/>
        </p:nvSpPr>
        <p:spPr>
          <a:xfrm rot="5400000">
            <a:off x="4108336" y="4247306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8" name="Χορδή 47">
            <a:extLst>
              <a:ext uri="{FF2B5EF4-FFF2-40B4-BE49-F238E27FC236}">
                <a16:creationId xmlns:a16="http://schemas.microsoft.com/office/drawing/2014/main" id="{4C8D4A82-3D98-4FBD-89E8-7ACD0DD58C77}"/>
              </a:ext>
            </a:extLst>
          </p:cNvPr>
          <p:cNvSpPr/>
          <p:nvPr/>
        </p:nvSpPr>
        <p:spPr>
          <a:xfrm rot="1385231">
            <a:off x="-6" y="5430151"/>
            <a:ext cx="1257300" cy="1219200"/>
          </a:xfrm>
          <a:prstGeom prst="chor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Στρογγυλεμένο ορθογώνιο 48"/>
          <p:cNvSpPr/>
          <p:nvPr/>
        </p:nvSpPr>
        <p:spPr>
          <a:xfrm>
            <a:off x="3530158" y="237891"/>
            <a:ext cx="7850856" cy="10998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(v): Προώθηση της αποδοτικής χρήσης των υδάτων</a:t>
            </a:r>
            <a:endParaRPr lang="en-US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50" name="Στρογγυλεμένο ορθογώνιο 49"/>
          <p:cNvSpPr/>
          <p:nvPr/>
        </p:nvSpPr>
        <p:spPr>
          <a:xfrm>
            <a:off x="3530158" y="1805243"/>
            <a:ext cx="7850856" cy="310707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039: Παροχή νερού το οποίο προορίζεται για ανθρώπινη κατανάλωση (άντληση, επεξεργασία, υποδομές αποθήκευσης και διανομής, μέτρα αύξησης της απόδοσης, παροχή πόσιμου νερού)</a:t>
            </a:r>
          </a:p>
          <a:p>
            <a:endParaRPr lang="el-GR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  <a:p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040: Διαχείριση υδάτων και διατήρηση υδάτινων πόρων (συμπεριλαμβάνονται η διαχείριση λεκάνης απορροής ποταμού, ειδικά μέτρα για την προσαρμογή στην κλιματική αλλαγή, επαναχρησιμοποίηση, μείωση των διαρροών)</a:t>
            </a:r>
          </a:p>
          <a:p>
            <a:endParaRPr lang="el-GR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  <a:p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041: Συλλογή και επεξεργασία υγρών αποβλήτων</a:t>
            </a:r>
          </a:p>
        </p:txBody>
      </p:sp>
      <p:sp>
        <p:nvSpPr>
          <p:cNvPr id="51" name="Στρογγυλεμένο ορθογώνιο 50"/>
          <p:cNvSpPr/>
          <p:nvPr/>
        </p:nvSpPr>
        <p:spPr>
          <a:xfrm>
            <a:off x="3530158" y="5439494"/>
            <a:ext cx="7850856" cy="10998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 err="1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Επικαιροποιημένος</a:t>
            </a:r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σχεδιασμός για τις απαιτούμενες επενδύσεις στους τομείς των </a:t>
            </a:r>
            <a:r>
              <a:rPr lang="el-GR" b="1" u="sng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Υδάτων</a:t>
            </a:r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και των </a:t>
            </a:r>
            <a:r>
              <a:rPr lang="el-GR" b="1" u="sng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Λυμάτων</a:t>
            </a:r>
            <a:endParaRPr lang="el-GR" u="sng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52" name="Χορδή 51">
            <a:extLst>
              <a:ext uri="{FF2B5EF4-FFF2-40B4-BE49-F238E27FC236}">
                <a16:creationId xmlns:a16="http://schemas.microsoft.com/office/drawing/2014/main" id="{2964883B-ADED-4E94-81EA-6149633A79C3}"/>
              </a:ext>
            </a:extLst>
          </p:cNvPr>
          <p:cNvSpPr/>
          <p:nvPr/>
        </p:nvSpPr>
        <p:spPr>
          <a:xfrm rot="1385231">
            <a:off x="-1" y="278134"/>
            <a:ext cx="1257300" cy="1219200"/>
          </a:xfrm>
          <a:prstGeom prst="chor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Χορδή 52">
            <a:extLst>
              <a:ext uri="{FF2B5EF4-FFF2-40B4-BE49-F238E27FC236}">
                <a16:creationId xmlns:a16="http://schemas.microsoft.com/office/drawing/2014/main" id="{158C5EFC-04C9-4DDA-9EB1-8E9066EBDDBA}"/>
              </a:ext>
            </a:extLst>
          </p:cNvPr>
          <p:cNvSpPr/>
          <p:nvPr/>
        </p:nvSpPr>
        <p:spPr>
          <a:xfrm rot="1385231">
            <a:off x="-8" y="2854143"/>
            <a:ext cx="1257300" cy="1219200"/>
          </a:xfrm>
          <a:prstGeom prst="chor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8DB6248-66D5-48D6-974A-487FCF9BEECC}"/>
              </a:ext>
            </a:extLst>
          </p:cNvPr>
          <p:cNvSpPr txBox="1"/>
          <p:nvPr/>
        </p:nvSpPr>
        <p:spPr>
          <a:xfrm>
            <a:off x="120770" y="651942"/>
            <a:ext cx="340939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Ειδικός </a:t>
            </a:r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Στόχος</a:t>
            </a:r>
            <a:r>
              <a:rPr lang="en-US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</a:t>
            </a:r>
            <a:endParaRPr lang="el-GR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B67D43-E28F-42A6-B6F7-EB0542EBA5CF}"/>
              </a:ext>
            </a:extLst>
          </p:cNvPr>
          <p:cNvSpPr txBox="1"/>
          <p:nvPr/>
        </p:nvSpPr>
        <p:spPr>
          <a:xfrm>
            <a:off x="120770" y="3238678"/>
            <a:ext cx="340938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Πεδία </a:t>
            </a:r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Παρέμβασης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BF9283-1BE1-4AF7-A2C2-FDCED2736344}"/>
              </a:ext>
            </a:extLst>
          </p:cNvPr>
          <p:cNvSpPr txBox="1"/>
          <p:nvPr/>
        </p:nvSpPr>
        <p:spPr>
          <a:xfrm>
            <a:off x="120771" y="5802014"/>
            <a:ext cx="340938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Αναγκαίος Όρος</a:t>
            </a:r>
          </a:p>
        </p:txBody>
      </p:sp>
    </p:spTree>
    <p:extLst>
      <p:ext uri="{BB962C8B-B14F-4D97-AF65-F5344CB8AC3E}">
        <p14:creationId xmlns:p14="http://schemas.microsoft.com/office/powerpoint/2010/main" val="3938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126572" y="301389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430289" y="2912556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30629" y="163286"/>
            <a:ext cx="11903528" cy="93656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Αποδοτική Χρήση των Υδάτων</a:t>
            </a:r>
          </a:p>
        </p:txBody>
      </p:sp>
      <p:sp>
        <p:nvSpPr>
          <p:cNvPr id="19" name="Εξάγωνο 18">
            <a:extLst>
              <a:ext uri="{FF2B5EF4-FFF2-40B4-BE49-F238E27FC236}">
                <a16:creationId xmlns:a16="http://schemas.microsoft.com/office/drawing/2014/main" id="{209A3716-109E-4A34-8C69-ACFED60097D9}"/>
              </a:ext>
            </a:extLst>
          </p:cNvPr>
          <p:cNvSpPr/>
          <p:nvPr/>
        </p:nvSpPr>
        <p:spPr>
          <a:xfrm>
            <a:off x="248880" y="1331682"/>
            <a:ext cx="10797662" cy="2280969"/>
          </a:xfrm>
          <a:prstGeom prst="hexagon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76200" dist="12700" dir="2700000" sx="159000" sy="159000" kx="-800400" algn="bl" rotWithShape="0">
              <a:schemeClr val="accent3">
                <a:lumMod val="50000"/>
                <a:alpha val="24000"/>
              </a:schemeClr>
            </a:outerShdw>
            <a:reflection blurRad="787400" stA="18000" endPos="6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Εξάγωνο 20">
            <a:extLst>
              <a:ext uri="{FF2B5EF4-FFF2-40B4-BE49-F238E27FC236}">
                <a16:creationId xmlns:a16="http://schemas.microsoft.com/office/drawing/2014/main" id="{39431129-C0FA-42EA-8559-8EB8343A6339}"/>
              </a:ext>
            </a:extLst>
          </p:cNvPr>
          <p:cNvSpPr/>
          <p:nvPr/>
        </p:nvSpPr>
        <p:spPr>
          <a:xfrm>
            <a:off x="248880" y="4256668"/>
            <a:ext cx="10797662" cy="2280969"/>
          </a:xfrm>
          <a:prstGeom prst="hexagon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ffectLst>
            <a:outerShdw blurRad="76200" dist="12700" dir="2700000" sx="159000" sy="159000" kx="-800400" algn="bl" rotWithShape="0">
              <a:schemeClr val="accent3">
                <a:lumMod val="50000"/>
                <a:alpha val="24000"/>
              </a:schemeClr>
            </a:outerShdw>
            <a:reflection blurRad="787400" stA="18000" endPos="6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/>
          <p:cNvSpPr/>
          <p:nvPr/>
        </p:nvSpPr>
        <p:spPr>
          <a:xfrm>
            <a:off x="1755058" y="1966853"/>
            <a:ext cx="821510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Αντιμετώπιση της ποσοτικής και ποιοτικής </a:t>
            </a:r>
            <a:r>
              <a:rPr lang="el-GR" sz="28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υποβάθμισης </a:t>
            </a:r>
            <a:r>
              <a:rPr lang="el-GR" sz="28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των υδατικών πόρων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799559" y="5030166"/>
            <a:ext cx="7831138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Κάλυψη Ζήτησης για πόσιμο νερό</a:t>
            </a:r>
          </a:p>
        </p:txBody>
      </p:sp>
    </p:spTree>
    <p:extLst>
      <p:ext uri="{BB962C8B-B14F-4D97-AF65-F5344CB8AC3E}">
        <p14:creationId xmlns:p14="http://schemas.microsoft.com/office/powerpoint/2010/main" val="232701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126572" y="301389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430289" y="2912556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44000" y="15003"/>
            <a:ext cx="11903528" cy="47237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Δράσεις στον τομέα των </a:t>
            </a:r>
            <a:r>
              <a:rPr lang="el-GR" sz="28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Υδάτων</a:t>
            </a:r>
            <a:endParaRPr lang="el-GR" sz="28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6EC6B3CD-0325-4D72-980A-9ED252B9AD62}"/>
              </a:ext>
            </a:extLst>
          </p:cNvPr>
          <p:cNvSpPr/>
          <p:nvPr/>
        </p:nvSpPr>
        <p:spPr>
          <a:xfrm>
            <a:off x="11649855" y="1094271"/>
            <a:ext cx="468000" cy="45136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" name="Rectangle 33">
            <a:extLst>
              <a:ext uri="{FF2B5EF4-FFF2-40B4-BE49-F238E27FC236}">
                <a16:creationId xmlns:a16="http://schemas.microsoft.com/office/drawing/2014/main" id="{4D46C00D-AC42-4D63-B69F-B6F59375B9FC}"/>
              </a:ext>
            </a:extLst>
          </p:cNvPr>
          <p:cNvSpPr/>
          <p:nvPr/>
        </p:nvSpPr>
        <p:spPr>
          <a:xfrm>
            <a:off x="6012029" y="734270"/>
            <a:ext cx="6105827" cy="360000"/>
          </a:xfrm>
          <a:custGeom>
            <a:avLst/>
            <a:gdLst/>
            <a:ahLst/>
            <a:cxnLst/>
            <a:rect l="l" t="t" r="r" b="b"/>
            <a:pathLst>
              <a:path w="4813081" h="360000">
                <a:moveTo>
                  <a:pt x="0" y="0"/>
                </a:moveTo>
                <a:lnTo>
                  <a:pt x="4453081" y="0"/>
                </a:lnTo>
                <a:lnTo>
                  <a:pt x="4813081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" name="Isosceles Triangle 4">
            <a:extLst>
              <a:ext uri="{FF2B5EF4-FFF2-40B4-BE49-F238E27FC236}">
                <a16:creationId xmlns:a16="http://schemas.microsoft.com/office/drawing/2014/main" id="{E13DEA9F-12A8-46E3-9D6F-7AD586E52889}"/>
              </a:ext>
            </a:extLst>
          </p:cNvPr>
          <p:cNvSpPr/>
          <p:nvPr/>
        </p:nvSpPr>
        <p:spPr>
          <a:xfrm rot="16200000">
            <a:off x="5477307" y="665474"/>
            <a:ext cx="577208" cy="49759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D80947-9366-4FBC-A4A0-2E1B3C2CFBC6}"/>
              </a:ext>
            </a:extLst>
          </p:cNvPr>
          <p:cNvSpPr txBox="1"/>
          <p:nvPr/>
        </p:nvSpPr>
        <p:spPr>
          <a:xfrm>
            <a:off x="252120" y="561492"/>
            <a:ext cx="5363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altLang="ko-KR" sz="2000" b="1" dirty="0" smtClean="0">
                <a:solidFill>
                  <a:schemeClr val="accent5"/>
                </a:solidFill>
                <a:cs typeface="Arial" pitchFamily="34" charset="0"/>
              </a:rPr>
              <a:t>Σύνταξη </a:t>
            </a:r>
            <a:r>
              <a:rPr lang="el-GR" altLang="ko-KR" sz="2000" b="1" dirty="0">
                <a:solidFill>
                  <a:schemeClr val="accent5"/>
                </a:solidFill>
                <a:cs typeface="Arial" pitchFamily="34" charset="0"/>
              </a:rPr>
              <a:t>Γενικών σχεδίων </a:t>
            </a:r>
            <a:r>
              <a:rPr lang="el-GR" altLang="ko-KR" sz="2000" b="1" dirty="0" smtClean="0">
                <a:solidFill>
                  <a:schemeClr val="accent5"/>
                </a:solidFill>
                <a:cs typeface="Arial" pitchFamily="34" charset="0"/>
              </a:rPr>
              <a:t>ύδρευσης και Ασφάλειας Νερού 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399D9D9C-2F7E-46E4-AA61-128DC4FA11FB}"/>
              </a:ext>
            </a:extLst>
          </p:cNvPr>
          <p:cNvSpPr/>
          <p:nvPr/>
        </p:nvSpPr>
        <p:spPr>
          <a:xfrm>
            <a:off x="11026249" y="1962597"/>
            <a:ext cx="468000" cy="364534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BC9BE0BC-8F4E-4F1F-B1F1-5C8CE9BFB919}"/>
              </a:ext>
            </a:extLst>
          </p:cNvPr>
          <p:cNvSpPr/>
          <p:nvPr/>
        </p:nvSpPr>
        <p:spPr>
          <a:xfrm>
            <a:off x="10402644" y="2830924"/>
            <a:ext cx="468000" cy="27770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E2EB6ADF-4167-4FEF-8F53-D9820EB36490}"/>
              </a:ext>
            </a:extLst>
          </p:cNvPr>
          <p:cNvSpPr/>
          <p:nvPr/>
        </p:nvSpPr>
        <p:spPr>
          <a:xfrm>
            <a:off x="9779039" y="3690829"/>
            <a:ext cx="468000" cy="19171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0E4071-E918-4B9E-A488-DDA9AC50AAB7}"/>
              </a:ext>
            </a:extLst>
          </p:cNvPr>
          <p:cNvSpPr txBox="1"/>
          <p:nvPr/>
        </p:nvSpPr>
        <p:spPr>
          <a:xfrm>
            <a:off x="252120" y="1288285"/>
            <a:ext cx="6058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altLang="ko-KR" sz="2000" b="1" dirty="0" smtClean="0">
                <a:solidFill>
                  <a:schemeClr val="accent4"/>
                </a:solidFill>
                <a:cs typeface="Arial" pitchFamily="34" charset="0"/>
              </a:rPr>
              <a:t>Καταγραφή </a:t>
            </a:r>
            <a:r>
              <a:rPr lang="el-GR" altLang="ko-KR" sz="2000" b="1" dirty="0">
                <a:solidFill>
                  <a:schemeClr val="accent4"/>
                </a:solidFill>
                <a:cs typeface="Arial" pitchFamily="34" charset="0"/>
              </a:rPr>
              <a:t>απωλειών και εκσυγχρονισμός στη λειτουργία των δικτύων ύδρευσης – έλεγχος και μείωση διαρροών 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2E98CE-73E7-4EF2-BD4A-3CE59FD70EA0}"/>
              </a:ext>
            </a:extLst>
          </p:cNvPr>
          <p:cNvSpPr txBox="1"/>
          <p:nvPr/>
        </p:nvSpPr>
        <p:spPr>
          <a:xfrm>
            <a:off x="1069091" y="2357289"/>
            <a:ext cx="5857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altLang="ko-KR" sz="2000" b="1" dirty="0" smtClean="0">
                <a:solidFill>
                  <a:schemeClr val="accent3"/>
                </a:solidFill>
                <a:cs typeface="Arial" pitchFamily="34" charset="0"/>
              </a:rPr>
              <a:t>Εγκατάσταση </a:t>
            </a:r>
            <a:r>
              <a:rPr lang="el-GR" altLang="ko-KR" sz="2000" b="1" dirty="0">
                <a:solidFill>
                  <a:schemeClr val="accent3"/>
                </a:solidFill>
                <a:cs typeface="Arial" pitchFamily="34" charset="0"/>
              </a:rPr>
              <a:t>συστημάτων </a:t>
            </a:r>
            <a:r>
              <a:rPr lang="el-GR" altLang="ko-KR" sz="2000" b="1" dirty="0" err="1">
                <a:solidFill>
                  <a:schemeClr val="accent3"/>
                </a:solidFill>
                <a:cs typeface="Arial" pitchFamily="34" charset="0"/>
              </a:rPr>
              <a:t>τηλεελέγχου</a:t>
            </a:r>
            <a:r>
              <a:rPr lang="el-GR" altLang="ko-KR" sz="2000" b="1" dirty="0">
                <a:solidFill>
                  <a:schemeClr val="accent3"/>
                </a:solidFill>
                <a:cs typeface="Arial" pitchFamily="34" charset="0"/>
              </a:rPr>
              <a:t> </a:t>
            </a:r>
            <a:r>
              <a:rPr lang="el-GR" altLang="ko-KR" sz="2000" b="1" dirty="0" smtClean="0">
                <a:solidFill>
                  <a:schemeClr val="accent3"/>
                </a:solidFill>
                <a:cs typeface="Arial" pitchFamily="34" charset="0"/>
              </a:rPr>
              <a:t> </a:t>
            </a:r>
            <a:r>
              <a:rPr lang="el-GR" altLang="ko-KR" sz="2000" b="1" dirty="0">
                <a:solidFill>
                  <a:schemeClr val="accent3"/>
                </a:solidFill>
                <a:cs typeface="Arial" pitchFamily="34" charset="0"/>
              </a:rPr>
              <a:t>τηλεχειρισμού 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5182EE-7FD8-4459-9EB0-D76717D5AA21}"/>
              </a:ext>
            </a:extLst>
          </p:cNvPr>
          <p:cNvSpPr txBox="1"/>
          <p:nvPr/>
        </p:nvSpPr>
        <p:spPr>
          <a:xfrm>
            <a:off x="1020856" y="3327382"/>
            <a:ext cx="6620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altLang="ko-KR" sz="2000" b="1" dirty="0" smtClean="0">
                <a:solidFill>
                  <a:schemeClr val="accent2"/>
                </a:solidFill>
                <a:cs typeface="Arial" pitchFamily="34" charset="0"/>
              </a:rPr>
              <a:t>Έργα </a:t>
            </a:r>
            <a:r>
              <a:rPr lang="el-GR" altLang="ko-KR" sz="2000" b="1" u="sng" dirty="0">
                <a:solidFill>
                  <a:schemeClr val="accent2"/>
                </a:solidFill>
                <a:cs typeface="Arial" pitchFamily="34" charset="0"/>
              </a:rPr>
              <a:t>ενίσχυσης δυναμικότητας </a:t>
            </a:r>
            <a:r>
              <a:rPr lang="el-GR" altLang="ko-KR" sz="2000" b="1" dirty="0">
                <a:solidFill>
                  <a:schemeClr val="accent2"/>
                </a:solidFill>
                <a:cs typeface="Arial" pitchFamily="34" charset="0"/>
              </a:rPr>
              <a:t>δικτύων ύδρευσης 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219193-9995-42B6-84F1-D1EE8521976B}"/>
              </a:ext>
            </a:extLst>
          </p:cNvPr>
          <p:cNvSpPr txBox="1"/>
          <p:nvPr/>
        </p:nvSpPr>
        <p:spPr>
          <a:xfrm>
            <a:off x="1" y="4155549"/>
            <a:ext cx="8331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altLang="ko-KR" sz="2000" b="1" dirty="0">
                <a:solidFill>
                  <a:schemeClr val="accent1"/>
                </a:solidFill>
                <a:cs typeface="Arial" pitchFamily="34" charset="0"/>
              </a:rPr>
              <a:t>Έργα αποκατάστασης, ενίσχυσης, επέκτασης, αντικατάστασης δικτύων ύδρευσης </a:t>
            </a:r>
          </a:p>
        </p:txBody>
      </p:sp>
      <p:sp>
        <p:nvSpPr>
          <p:cNvPr id="40" name="Rectangle 55">
            <a:extLst>
              <a:ext uri="{FF2B5EF4-FFF2-40B4-BE49-F238E27FC236}">
                <a16:creationId xmlns:a16="http://schemas.microsoft.com/office/drawing/2014/main" id="{93F0EECC-59C0-49F1-9A21-6051AC6D0423}"/>
              </a:ext>
            </a:extLst>
          </p:cNvPr>
          <p:cNvSpPr/>
          <p:nvPr/>
        </p:nvSpPr>
        <p:spPr>
          <a:xfrm>
            <a:off x="6699646" y="1602597"/>
            <a:ext cx="4794604" cy="360000"/>
          </a:xfrm>
          <a:custGeom>
            <a:avLst/>
            <a:gdLst/>
            <a:ahLst/>
            <a:cxnLst/>
            <a:rect l="l" t="t" r="r" b="b"/>
            <a:pathLst>
              <a:path w="3800189" h="360000">
                <a:moveTo>
                  <a:pt x="0" y="0"/>
                </a:moveTo>
                <a:lnTo>
                  <a:pt x="3440189" y="0"/>
                </a:lnTo>
                <a:lnTo>
                  <a:pt x="3800189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" name="Isosceles Triangle 24">
            <a:extLst>
              <a:ext uri="{FF2B5EF4-FFF2-40B4-BE49-F238E27FC236}">
                <a16:creationId xmlns:a16="http://schemas.microsoft.com/office/drawing/2014/main" id="{A0995AA5-FB31-4B63-9FEE-A9FEA6727608}"/>
              </a:ext>
            </a:extLst>
          </p:cNvPr>
          <p:cNvSpPr/>
          <p:nvPr/>
        </p:nvSpPr>
        <p:spPr>
          <a:xfrm rot="16200000">
            <a:off x="6162245" y="1540533"/>
            <a:ext cx="577208" cy="49759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2" name="Rectangle 57">
            <a:extLst>
              <a:ext uri="{FF2B5EF4-FFF2-40B4-BE49-F238E27FC236}">
                <a16:creationId xmlns:a16="http://schemas.microsoft.com/office/drawing/2014/main" id="{21B609BB-02A4-485B-92F6-136584796423}"/>
              </a:ext>
            </a:extLst>
          </p:cNvPr>
          <p:cNvSpPr/>
          <p:nvPr/>
        </p:nvSpPr>
        <p:spPr>
          <a:xfrm>
            <a:off x="7384584" y="2470924"/>
            <a:ext cx="3486061" cy="360000"/>
          </a:xfrm>
          <a:custGeom>
            <a:avLst/>
            <a:gdLst/>
            <a:ahLst/>
            <a:cxnLst/>
            <a:rect l="l" t="t" r="r" b="b"/>
            <a:pathLst>
              <a:path w="2655012" h="360000">
                <a:moveTo>
                  <a:pt x="0" y="0"/>
                </a:moveTo>
                <a:lnTo>
                  <a:pt x="2295012" y="0"/>
                </a:lnTo>
                <a:lnTo>
                  <a:pt x="265501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3" name="Isosceles Triangle 26">
            <a:extLst>
              <a:ext uri="{FF2B5EF4-FFF2-40B4-BE49-F238E27FC236}">
                <a16:creationId xmlns:a16="http://schemas.microsoft.com/office/drawing/2014/main" id="{6FF7F9C4-E731-4F38-BFA7-018F8710C223}"/>
              </a:ext>
            </a:extLst>
          </p:cNvPr>
          <p:cNvSpPr/>
          <p:nvPr/>
        </p:nvSpPr>
        <p:spPr>
          <a:xfrm rot="16200000">
            <a:off x="6847183" y="2415592"/>
            <a:ext cx="577208" cy="4975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" name="Rectangle 59">
            <a:extLst>
              <a:ext uri="{FF2B5EF4-FFF2-40B4-BE49-F238E27FC236}">
                <a16:creationId xmlns:a16="http://schemas.microsoft.com/office/drawing/2014/main" id="{5E83DB6E-CC32-4408-9C2D-76ACA031013D}"/>
              </a:ext>
            </a:extLst>
          </p:cNvPr>
          <p:cNvSpPr/>
          <p:nvPr/>
        </p:nvSpPr>
        <p:spPr>
          <a:xfrm>
            <a:off x="8069522" y="3339251"/>
            <a:ext cx="2177518" cy="360000"/>
          </a:xfrm>
          <a:custGeom>
            <a:avLst/>
            <a:gdLst/>
            <a:ahLst/>
            <a:cxnLst/>
            <a:rect l="l" t="t" r="r" b="b"/>
            <a:pathLst>
              <a:path w="1611982" h="360000">
                <a:moveTo>
                  <a:pt x="0" y="0"/>
                </a:moveTo>
                <a:lnTo>
                  <a:pt x="1251982" y="0"/>
                </a:lnTo>
                <a:lnTo>
                  <a:pt x="161198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Isosceles Triangle 28">
            <a:extLst>
              <a:ext uri="{FF2B5EF4-FFF2-40B4-BE49-F238E27FC236}">
                <a16:creationId xmlns:a16="http://schemas.microsoft.com/office/drawing/2014/main" id="{BA518A37-2C89-481C-A3C3-C860C4D9CD2C}"/>
              </a:ext>
            </a:extLst>
          </p:cNvPr>
          <p:cNvSpPr/>
          <p:nvPr/>
        </p:nvSpPr>
        <p:spPr>
          <a:xfrm rot="16200000">
            <a:off x="7532121" y="3290651"/>
            <a:ext cx="577208" cy="49759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6" name="Rectangle 61">
            <a:extLst>
              <a:ext uri="{FF2B5EF4-FFF2-40B4-BE49-F238E27FC236}">
                <a16:creationId xmlns:a16="http://schemas.microsoft.com/office/drawing/2014/main" id="{A9320FB6-2589-4B66-8875-D403260049D1}"/>
              </a:ext>
            </a:extLst>
          </p:cNvPr>
          <p:cNvSpPr/>
          <p:nvPr/>
        </p:nvSpPr>
        <p:spPr>
          <a:xfrm>
            <a:off x="8735055" y="4210659"/>
            <a:ext cx="903081" cy="423011"/>
          </a:xfrm>
          <a:custGeom>
            <a:avLst/>
            <a:gdLst/>
            <a:ahLst/>
            <a:cxnLst/>
            <a:rect l="l" t="t" r="r" b="b"/>
            <a:pathLst>
              <a:path w="640960" h="360000">
                <a:moveTo>
                  <a:pt x="0" y="0"/>
                </a:moveTo>
                <a:lnTo>
                  <a:pt x="280960" y="0"/>
                </a:lnTo>
                <a:lnTo>
                  <a:pt x="640960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" name="Isosceles Triangle 30">
            <a:extLst>
              <a:ext uri="{FF2B5EF4-FFF2-40B4-BE49-F238E27FC236}">
                <a16:creationId xmlns:a16="http://schemas.microsoft.com/office/drawing/2014/main" id="{ACA1D607-3231-4CE2-BE43-6535073E7737}"/>
              </a:ext>
            </a:extLst>
          </p:cNvPr>
          <p:cNvSpPr/>
          <p:nvPr/>
        </p:nvSpPr>
        <p:spPr>
          <a:xfrm rot="16200000">
            <a:off x="8217059" y="4182537"/>
            <a:ext cx="577208" cy="49759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" name="Rectangle 31">
            <a:extLst>
              <a:ext uri="{FF2B5EF4-FFF2-40B4-BE49-F238E27FC236}">
                <a16:creationId xmlns:a16="http://schemas.microsoft.com/office/drawing/2014/main" id="{E975A1F1-1029-4F94-955E-5451045276E4}"/>
              </a:ext>
            </a:extLst>
          </p:cNvPr>
          <p:cNvSpPr/>
          <p:nvPr/>
        </p:nvSpPr>
        <p:spPr>
          <a:xfrm>
            <a:off x="9155434" y="4630589"/>
            <a:ext cx="468000" cy="9773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" name="Στρογγυλεμένο ορθογώνιο 48"/>
          <p:cNvSpPr/>
          <p:nvPr/>
        </p:nvSpPr>
        <p:spPr>
          <a:xfrm>
            <a:off x="3492000" y="5572251"/>
            <a:ext cx="8728381" cy="78060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Μέτρα για την προώθηση της αποδοτικής και αειφόρου χρήσης του νερού </a:t>
            </a:r>
            <a:r>
              <a:rPr lang="el-GR" sz="20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(ΣΔΛΑΠ)</a:t>
            </a:r>
            <a:endParaRPr lang="el-GR" sz="20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0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2" grpId="0" animBg="1"/>
      <p:bldP spid="13" grpId="0" animBg="1"/>
      <p:bldP spid="14" grpId="0" animBg="1"/>
      <p:bldP spid="20" grpId="0"/>
      <p:bldP spid="22" grpId="0" animBg="1"/>
      <p:bldP spid="24" grpId="0" animBg="1"/>
      <p:bldP spid="25" grpId="0" animBg="1"/>
      <p:bldP spid="28" grpId="0"/>
      <p:bldP spid="33" grpId="0"/>
      <p:bldP spid="36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126572" y="301389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430289" y="2912556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14300" y="82912"/>
            <a:ext cx="11995699" cy="4260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Εξέλιξη του Προγράμματος Βόρειο Αιγαίο 2014-2020</a:t>
            </a:r>
            <a:endParaRPr lang="el-GR" sz="24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273262" y="521495"/>
            <a:ext cx="7455687" cy="1069391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15 έργα υποδομών (ενίσχυση, επέκταση, αντικατάσταση)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3 μονάδες αφαλάτωσης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1 σύστημα επεξεργασίας  πόσιμου νερού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11 υλοποιήσεις  μέτρων – σχεδίων του ΣΔΛΑΠ</a:t>
            </a:r>
            <a:endParaRPr lang="el-GR" sz="16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graphicFrame>
        <p:nvGraphicFramePr>
          <p:cNvPr id="10" name="Γράφημα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214825"/>
              </p:ext>
            </p:extLst>
          </p:nvPr>
        </p:nvGraphicFramePr>
        <p:xfrm>
          <a:off x="273262" y="1603417"/>
          <a:ext cx="11599971" cy="5236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09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 12"/>
          <p:cNvSpPr/>
          <p:nvPr/>
        </p:nvSpPr>
        <p:spPr>
          <a:xfrm rot="5400000">
            <a:off x="7596844" y="3771722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Hexagon 12"/>
          <p:cNvSpPr/>
          <p:nvPr/>
        </p:nvSpPr>
        <p:spPr>
          <a:xfrm rot="5400000">
            <a:off x="2126572" y="301389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xagon 12"/>
          <p:cNvSpPr/>
          <p:nvPr/>
        </p:nvSpPr>
        <p:spPr>
          <a:xfrm rot="5400000">
            <a:off x="430288" y="3626806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Στρογγυλεμένο ορθογώνιο 12"/>
          <p:cNvSpPr/>
          <p:nvPr/>
        </p:nvSpPr>
        <p:spPr>
          <a:xfrm>
            <a:off x="88900" y="9493"/>
            <a:ext cx="11995699" cy="4260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703030403020204" pitchFamily="34" charset="0"/>
                <a:ea typeface="Source Sans Pro" panose="020B0703030403020204" pitchFamily="34" charset="0"/>
                <a:cs typeface="+mn-cs"/>
              </a:rPr>
              <a:t>Προγραμματική Περίοδος 2021- 2027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25" name="Στρογγυλεμένο ορθογώνιο 24"/>
          <p:cNvSpPr/>
          <p:nvPr/>
        </p:nvSpPr>
        <p:spPr>
          <a:xfrm>
            <a:off x="173404" y="4693548"/>
            <a:ext cx="2854444" cy="652563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703030403020204" pitchFamily="34" charset="0"/>
                <a:ea typeface="Source Sans Pro" panose="020B0703030403020204" pitchFamily="34" charset="0"/>
                <a:cs typeface="+mn-cs"/>
              </a:rPr>
              <a:t>Δείκτες εκροής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84982" y="4770797"/>
            <a:ext cx="8415112" cy="584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l-GR" sz="1600" b="1" dirty="0">
                <a:solidFill>
                  <a:prstClr val="white"/>
                </a:solidFill>
              </a:rPr>
              <a:t>RCO 30 - Μήκος νέων αγωγών ή αγωγών που ενισχύθηκαν για τη σύνδεση νοικοκυριών με το δίκτυο ύδρευσης </a:t>
            </a:r>
          </a:p>
        </p:txBody>
      </p:sp>
      <p:sp>
        <p:nvSpPr>
          <p:cNvPr id="27" name="Στρογγυλεμένο ορθογώνιο 26"/>
          <p:cNvSpPr/>
          <p:nvPr/>
        </p:nvSpPr>
        <p:spPr>
          <a:xfrm>
            <a:off x="173404" y="5785188"/>
            <a:ext cx="2854444" cy="652563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703030403020204" pitchFamily="34" charset="0"/>
                <a:ea typeface="Source Sans Pro" panose="020B0703030403020204" pitchFamily="34" charset="0"/>
                <a:cs typeface="+mn-cs"/>
              </a:rPr>
              <a:t>Δείκτες Αποτελέσματος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84983" y="5882890"/>
            <a:ext cx="8415112" cy="584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prstClr val="white"/>
                </a:solidFill>
              </a:rPr>
              <a:t>RCR 41 - Πληθυσμός συνδεδεμένος σε βελτιωμένη παροχή </a:t>
            </a:r>
            <a:r>
              <a:rPr lang="el-GR" sz="1600" b="1" dirty="0" smtClean="0">
                <a:solidFill>
                  <a:prstClr val="white"/>
                </a:solidFill>
              </a:rPr>
              <a:t>νερού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white"/>
                </a:solidFill>
              </a:rPr>
              <a:t>RCR </a:t>
            </a:r>
            <a:r>
              <a:rPr lang="en-US" sz="1600" b="1" dirty="0">
                <a:solidFill>
                  <a:prstClr val="white"/>
                </a:solidFill>
              </a:rPr>
              <a:t>43 - </a:t>
            </a:r>
            <a:r>
              <a:rPr lang="el-GR" sz="1600" b="1" dirty="0">
                <a:solidFill>
                  <a:prstClr val="white"/>
                </a:solidFill>
              </a:rPr>
              <a:t>Απώλειες νερού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Ισοσκελές τρίγωνο 8"/>
          <p:cNvSpPr/>
          <p:nvPr/>
        </p:nvSpPr>
        <p:spPr>
          <a:xfrm rot="5400000">
            <a:off x="3127484" y="4807678"/>
            <a:ext cx="457200" cy="481137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30" name="Ισοσκελές τρίγωνο 29"/>
          <p:cNvSpPr/>
          <p:nvPr/>
        </p:nvSpPr>
        <p:spPr>
          <a:xfrm rot="5400000">
            <a:off x="3127484" y="5860020"/>
            <a:ext cx="457200" cy="481137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3404" y="2102589"/>
            <a:ext cx="11826690" cy="132343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Έννοια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του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αποτελέσματος: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Το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αποτέλεσμα την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ΠΠ 2021-2027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συνδέεται άμεσα με τις </a:t>
            </a:r>
            <a:r>
              <a:rPr kumimoji="0" lang="el-GR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υλοποιούμενες παρεμβάσεις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η συλλογή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των στοιχείων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θα γίνεται πλέον από τις </a:t>
            </a:r>
            <a:r>
              <a:rPr kumimoji="0" lang="el-GR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δράσεις και τα έργα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που υλοποιούνται και η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πηγή των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δεδομένων για τους δείκτες αποτελεσμάτων είναι το σύστημα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παρακολούθησης των Προγραμμάτων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404" y="798954"/>
            <a:ext cx="11826690" cy="10156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Λογικής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της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παρέμβασης: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αναμενόμενη αλλαγή εξακολουθεί να αποτυπώνεται στο αποτέλεσμα, ενώ η εκροή αποτυπώνει τα όσα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επιτυγχάνονται (αγαθά ή υπηρεσίες που ευθέως παράγονται) με τους πόρους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που χορηγήθηκαν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404" y="3684870"/>
            <a:ext cx="11826690" cy="70788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bg1"/>
                </a:solidFill>
              </a:rPr>
              <a:t>Σε </a:t>
            </a:r>
            <a:r>
              <a:rPr lang="el-GR" sz="2000" b="1" dirty="0" smtClean="0">
                <a:solidFill>
                  <a:schemeClr val="bg1"/>
                </a:solidFill>
              </a:rPr>
              <a:t>αντίθεση με </a:t>
            </a:r>
            <a:r>
              <a:rPr lang="el-GR" sz="2000" b="1" dirty="0">
                <a:solidFill>
                  <a:schemeClr val="bg1"/>
                </a:solidFill>
              </a:rPr>
              <a:t>την ΠΠ 2014-2020, την ΠΠ 2021-2027 όλοι οι δείκτες ενός </a:t>
            </a:r>
            <a:r>
              <a:rPr lang="el-GR" sz="2000" b="1" dirty="0" smtClean="0">
                <a:solidFill>
                  <a:schemeClr val="bg1"/>
                </a:solidFill>
              </a:rPr>
              <a:t>Προγράμματος περιλαμβάνονται </a:t>
            </a:r>
            <a:r>
              <a:rPr lang="el-GR" sz="2000" b="1" dirty="0">
                <a:solidFill>
                  <a:schemeClr val="bg1"/>
                </a:solidFill>
              </a:rPr>
              <a:t>στο Πλαίσιο Επίδοσης.</a:t>
            </a:r>
          </a:p>
        </p:txBody>
      </p:sp>
    </p:spTree>
    <p:extLst>
      <p:ext uri="{BB962C8B-B14F-4D97-AF65-F5344CB8AC3E}">
        <p14:creationId xmlns:p14="http://schemas.microsoft.com/office/powerpoint/2010/main" val="18173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26" grpId="0" animBg="1"/>
      <p:bldP spid="27" grpId="0" animBg="1"/>
      <p:bldP spid="29" grpId="0" animBg="1"/>
      <p:bldP spid="9" grpId="0" animBg="1"/>
      <p:bldP spid="30" grpId="0" animBg="1"/>
      <p:bldP spid="31" grpId="0" animBg="1"/>
      <p:bldP spid="32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636993" y="348305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595724" y="2848077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30629" y="80792"/>
            <a:ext cx="11903528" cy="28303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Προβλήματα – Προκλήσεις – Νέα Δεδομένα</a:t>
            </a:r>
          </a:p>
        </p:txBody>
      </p:sp>
      <p:sp>
        <p:nvSpPr>
          <p:cNvPr id="12" name="Στρογγυλεμένο ορθογώνιο 11"/>
          <p:cNvSpPr/>
          <p:nvPr/>
        </p:nvSpPr>
        <p:spPr>
          <a:xfrm>
            <a:off x="130630" y="585184"/>
            <a:ext cx="11903528" cy="52219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Εθνικό </a:t>
            </a:r>
            <a:r>
              <a:rPr lang="el-GR" sz="24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Επιχειρησιακό Σχέδιο (ΕΕΣ) για το Πόσιμο Νερό 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EC6B3CD-0325-4D72-980A-9ED252B9AD62}"/>
              </a:ext>
            </a:extLst>
          </p:cNvPr>
          <p:cNvSpPr/>
          <p:nvPr/>
        </p:nvSpPr>
        <p:spPr>
          <a:xfrm>
            <a:off x="216000" y="2677168"/>
            <a:ext cx="180000" cy="32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" name="Isosceles Triangle 4">
            <a:extLst>
              <a:ext uri="{FF2B5EF4-FFF2-40B4-BE49-F238E27FC236}">
                <a16:creationId xmlns:a16="http://schemas.microsoft.com/office/drawing/2014/main" id="{E13DEA9F-12A8-46E3-9D6F-7AD586E52889}"/>
              </a:ext>
            </a:extLst>
          </p:cNvPr>
          <p:cNvSpPr/>
          <p:nvPr/>
        </p:nvSpPr>
        <p:spPr>
          <a:xfrm rot="5400000">
            <a:off x="760075" y="5795554"/>
            <a:ext cx="577208" cy="497592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BC9BE0BC-8F4E-4F1F-B1F1-5C8CE9BFB919}"/>
              </a:ext>
            </a:extLst>
          </p:cNvPr>
          <p:cNvSpPr/>
          <p:nvPr/>
        </p:nvSpPr>
        <p:spPr>
          <a:xfrm>
            <a:off x="5305037" y="1102594"/>
            <a:ext cx="256365" cy="22248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E2EB6ADF-4167-4FEF-8F53-D9820EB36490}"/>
              </a:ext>
            </a:extLst>
          </p:cNvPr>
          <p:cNvSpPr/>
          <p:nvPr/>
        </p:nvSpPr>
        <p:spPr>
          <a:xfrm>
            <a:off x="7350920" y="1109014"/>
            <a:ext cx="285690" cy="9642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Isosceles Triangle 26">
            <a:extLst>
              <a:ext uri="{FF2B5EF4-FFF2-40B4-BE49-F238E27FC236}">
                <a16:creationId xmlns:a16="http://schemas.microsoft.com/office/drawing/2014/main" id="{6FF7F9C4-E731-4F38-BFA7-018F8710C223}"/>
              </a:ext>
            </a:extLst>
          </p:cNvPr>
          <p:cNvSpPr/>
          <p:nvPr/>
        </p:nvSpPr>
        <p:spPr>
          <a:xfrm rot="10800000">
            <a:off x="5136854" y="3305410"/>
            <a:ext cx="577208" cy="497592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Isosceles Triangle 28">
            <a:extLst>
              <a:ext uri="{FF2B5EF4-FFF2-40B4-BE49-F238E27FC236}">
                <a16:creationId xmlns:a16="http://schemas.microsoft.com/office/drawing/2014/main" id="{BA518A37-2C89-481C-A3C3-C860C4D9CD2C}"/>
              </a:ext>
            </a:extLst>
          </p:cNvPr>
          <p:cNvSpPr/>
          <p:nvPr/>
        </p:nvSpPr>
        <p:spPr>
          <a:xfrm rot="10800000">
            <a:off x="7193203" y="2054771"/>
            <a:ext cx="577208" cy="497592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ACA1D607-3231-4CE2-BE43-6535073E7737}"/>
              </a:ext>
            </a:extLst>
          </p:cNvPr>
          <p:cNvSpPr/>
          <p:nvPr/>
        </p:nvSpPr>
        <p:spPr>
          <a:xfrm rot="10800000">
            <a:off x="11057658" y="1214294"/>
            <a:ext cx="577208" cy="497592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75A1F1-1029-4F94-955E-5451045276E4}"/>
              </a:ext>
            </a:extLst>
          </p:cNvPr>
          <p:cNvSpPr/>
          <p:nvPr/>
        </p:nvSpPr>
        <p:spPr>
          <a:xfrm>
            <a:off x="11229474" y="1109015"/>
            <a:ext cx="248570" cy="1548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" name="Στρογγυλεμένο ορθογώνιο 32"/>
          <p:cNvSpPr/>
          <p:nvPr/>
        </p:nvSpPr>
        <p:spPr>
          <a:xfrm>
            <a:off x="8323755" y="1720459"/>
            <a:ext cx="3850105" cy="4990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Αναγκαίος</a:t>
            </a:r>
            <a:r>
              <a:rPr lang="el-GR" sz="1600" dirty="0" smtClean="0"/>
              <a:t>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Πρόσφορος Όρος</a:t>
            </a:r>
          </a:p>
        </p:txBody>
      </p:sp>
      <p:sp>
        <p:nvSpPr>
          <p:cNvPr id="34" name="Στρογγυλεμένο ορθογώνιο 33"/>
          <p:cNvSpPr/>
          <p:nvPr/>
        </p:nvSpPr>
        <p:spPr>
          <a:xfrm>
            <a:off x="5942271" y="2539940"/>
            <a:ext cx="6249729" cy="7706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Στο 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ΕΕΣ θα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περιλαμβάνονται και κριτήρια ιεράρχησης / </a:t>
            </a:r>
            <a:r>
              <a:rPr lang="el-GR" sz="1600" b="1" dirty="0" err="1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προτεραιοποίησης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</a:t>
            </a:r>
          </a:p>
        </p:txBody>
      </p:sp>
      <p:sp>
        <p:nvSpPr>
          <p:cNvPr id="35" name="Στρογγυλεμένο ορθογώνιο 34"/>
          <p:cNvSpPr/>
          <p:nvPr/>
        </p:nvSpPr>
        <p:spPr>
          <a:xfrm>
            <a:off x="4892842" y="3817119"/>
            <a:ext cx="7281018" cy="114505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Η ένταξη έργων στο 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ΕΕΣ για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το πόσιμο νερό αποτελεί </a:t>
            </a:r>
            <a:r>
              <a:rPr lang="el-GR" sz="2000" b="1" u="sng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</a:t>
            </a:r>
            <a:r>
              <a:rPr lang="el-GR" sz="2000" b="1" u="sng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ροϋπόθεση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για τη δυνατότητα 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χρηματοδότησ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ή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ς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τους στο πλαίσιο των τομεακών και περιφερειακών επιχειρησιακών προγραμμάτων της ΠΠ 2021-2027</a:t>
            </a:r>
          </a:p>
        </p:txBody>
      </p:sp>
      <p:sp>
        <p:nvSpPr>
          <p:cNvPr id="36" name="Στρογγυλεμένο ορθογώνιο 35"/>
          <p:cNvSpPr/>
          <p:nvPr/>
        </p:nvSpPr>
        <p:spPr>
          <a:xfrm>
            <a:off x="966399" y="2304000"/>
            <a:ext cx="3126638" cy="70545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Σχέδιο Διαχείρισης Λεκανών Απορροής (ΣΔΛΑΠ)</a:t>
            </a:r>
            <a:endParaRPr lang="el-GR" sz="16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399D9D9C-2F7E-46E4-AA61-128DC4FA11FB}"/>
              </a:ext>
            </a:extLst>
          </p:cNvPr>
          <p:cNvSpPr/>
          <p:nvPr/>
        </p:nvSpPr>
        <p:spPr>
          <a:xfrm>
            <a:off x="2225446" y="2988000"/>
            <a:ext cx="252000" cy="216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" name="Isosceles Triangle 24">
            <a:extLst>
              <a:ext uri="{FF2B5EF4-FFF2-40B4-BE49-F238E27FC236}">
                <a16:creationId xmlns:a16="http://schemas.microsoft.com/office/drawing/2014/main" id="{A0995AA5-FB31-4B63-9FEE-A9FEA6727608}"/>
              </a:ext>
            </a:extLst>
          </p:cNvPr>
          <p:cNvSpPr/>
          <p:nvPr/>
        </p:nvSpPr>
        <p:spPr>
          <a:xfrm rot="10800000">
            <a:off x="2045613" y="3204000"/>
            <a:ext cx="577208" cy="49759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Στρογγυλεμένο ορθογώνιο 38"/>
          <p:cNvSpPr/>
          <p:nvPr/>
        </p:nvSpPr>
        <p:spPr>
          <a:xfrm>
            <a:off x="761122" y="3708000"/>
            <a:ext cx="3308202" cy="144639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Αλληλοεπικαλύψεις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και συγκρουσιακά ζητήματα: Εθνικό Επιχειρησιακό Σχέδιο Πόσιμου Νερού, ΣΔΛΑΠ </a:t>
            </a:r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399D9D9C-2F7E-46E4-AA61-128DC4FA11FB}"/>
              </a:ext>
            </a:extLst>
          </p:cNvPr>
          <p:cNvSpPr/>
          <p:nvPr/>
        </p:nvSpPr>
        <p:spPr>
          <a:xfrm>
            <a:off x="4388777" y="4316266"/>
            <a:ext cx="216000" cy="18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" name="Isosceles Triangle 24">
            <a:extLst>
              <a:ext uri="{FF2B5EF4-FFF2-40B4-BE49-F238E27FC236}">
                <a16:creationId xmlns:a16="http://schemas.microsoft.com/office/drawing/2014/main" id="{A0995AA5-FB31-4B63-9FEE-A9FEA6727608}"/>
              </a:ext>
            </a:extLst>
          </p:cNvPr>
          <p:cNvSpPr/>
          <p:nvPr/>
        </p:nvSpPr>
        <p:spPr>
          <a:xfrm rot="16200000">
            <a:off x="4107377" y="4250475"/>
            <a:ext cx="324000" cy="2880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Isosceles Triangle 24">
            <a:extLst>
              <a:ext uri="{FF2B5EF4-FFF2-40B4-BE49-F238E27FC236}">
                <a16:creationId xmlns:a16="http://schemas.microsoft.com/office/drawing/2014/main" id="{A0995AA5-FB31-4B63-9FEE-A9FEA6727608}"/>
              </a:ext>
            </a:extLst>
          </p:cNvPr>
          <p:cNvSpPr/>
          <p:nvPr/>
        </p:nvSpPr>
        <p:spPr>
          <a:xfrm rot="5400000">
            <a:off x="4585354" y="4245647"/>
            <a:ext cx="324000" cy="2880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3" name="Στρογγυλεμένο ορθογώνιο 42"/>
          <p:cNvSpPr/>
          <p:nvPr/>
        </p:nvSpPr>
        <p:spPr>
          <a:xfrm>
            <a:off x="1263361" y="5717294"/>
            <a:ext cx="3308202" cy="69194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err="1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Δνση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</a:t>
            </a:r>
            <a:r>
              <a:rPr lang="el-GR" sz="16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Υδάτων της ΑΔΑ</a:t>
            </a:r>
          </a:p>
        </p:txBody>
      </p:sp>
      <p:sp>
        <p:nvSpPr>
          <p:cNvPr id="44" name="Rectangle 8">
            <a:extLst>
              <a:ext uri="{FF2B5EF4-FFF2-40B4-BE49-F238E27FC236}">
                <a16:creationId xmlns:a16="http://schemas.microsoft.com/office/drawing/2014/main" id="{399D9D9C-2F7E-46E4-AA61-128DC4FA11FB}"/>
              </a:ext>
            </a:extLst>
          </p:cNvPr>
          <p:cNvSpPr/>
          <p:nvPr/>
        </p:nvSpPr>
        <p:spPr>
          <a:xfrm>
            <a:off x="216000" y="2592000"/>
            <a:ext cx="756000" cy="18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Rectangle 8">
            <a:extLst>
              <a:ext uri="{FF2B5EF4-FFF2-40B4-BE49-F238E27FC236}">
                <a16:creationId xmlns:a16="http://schemas.microsoft.com/office/drawing/2014/main" id="{399D9D9C-2F7E-46E4-AA61-128DC4FA11FB}"/>
              </a:ext>
            </a:extLst>
          </p:cNvPr>
          <p:cNvSpPr/>
          <p:nvPr/>
        </p:nvSpPr>
        <p:spPr>
          <a:xfrm>
            <a:off x="216000" y="5904000"/>
            <a:ext cx="612000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" name="Στρογγυλεμένο ορθογώνιο 46"/>
          <p:cNvSpPr/>
          <p:nvPr/>
        </p:nvSpPr>
        <p:spPr>
          <a:xfrm>
            <a:off x="5658067" y="5306987"/>
            <a:ext cx="5223317" cy="1213144"/>
          </a:xfrm>
          <a:prstGeom prst="roundRect">
            <a:avLst/>
          </a:prstGeom>
          <a:solidFill>
            <a:srgbClr val="D28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Συμπλήρωση του ερωτηματολογίου και αποστολή του προς </a:t>
            </a:r>
            <a:r>
              <a:rPr lang="el-GR" sz="1600" b="1" dirty="0" err="1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προς</a:t>
            </a:r>
            <a:r>
              <a:rPr lang="el-GR" sz="1600" b="1" dirty="0" smtClean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 τη ΜΟΔ για την κατάρτιση του ΕΕΣ στο πόσιμο νερό</a:t>
            </a:r>
            <a:endParaRPr lang="el-GR" sz="1600" b="1" dirty="0">
              <a:solidFill>
                <a:schemeClr val="bg1"/>
              </a:solidFill>
              <a:latin typeface="Source Sans Pro" panose="020B0703030403020204" pitchFamily="34" charset="0"/>
              <a:ea typeface="Source Sans Pro" panose="020B07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2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accel="1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accel="1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1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accel="2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accel="26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26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accel="6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ac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 animBg="1"/>
      <p:bldP spid="7" grpId="0" animBg="1"/>
      <p:bldP spid="8" grpId="0" animBg="1"/>
      <p:bldP spid="29" grpId="0" animBg="1"/>
      <p:bldP spid="16" grpId="0" animBg="1"/>
      <p:bldP spid="12" grpId="0" animBg="1"/>
      <p:bldP spid="13" grpId="0" animBg="1"/>
      <p:bldP spid="15" grpId="0" animBg="1"/>
      <p:bldP spid="18" grpId="0" animBg="1"/>
      <p:bldP spid="20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Hexagon 12"/>
          <p:cNvSpPr/>
          <p:nvPr/>
        </p:nvSpPr>
        <p:spPr>
          <a:xfrm rot="5400000">
            <a:off x="2111223" y="623274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Hexagon 12"/>
          <p:cNvSpPr/>
          <p:nvPr/>
        </p:nvSpPr>
        <p:spPr>
          <a:xfrm rot="5400000">
            <a:off x="389459" y="3368184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Στρογγυλεμένο ορθογώνιο 15"/>
          <p:cNvSpPr/>
          <p:nvPr/>
        </p:nvSpPr>
        <p:spPr>
          <a:xfrm>
            <a:off x="110723" y="28560"/>
            <a:ext cx="11903528" cy="3658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Διαχείριση αστικών </a:t>
            </a:r>
            <a:r>
              <a:rPr lang="el-GR" sz="2800" b="1" dirty="0">
                <a:solidFill>
                  <a:schemeClr val="bg1"/>
                </a:solidFill>
                <a:latin typeface="Source Sans Pro" panose="020B0703030403020204" pitchFamily="34" charset="0"/>
                <a:ea typeface="Source Sans Pro" panose="020B0703030403020204" pitchFamily="34" charset="0"/>
              </a:rPr>
              <a:t>Λυμάτων</a:t>
            </a:r>
          </a:p>
        </p:txBody>
      </p:sp>
      <p:graphicFrame>
        <p:nvGraphicFramePr>
          <p:cNvPr id="24" name="Γράφημα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772396"/>
              </p:ext>
            </p:extLst>
          </p:nvPr>
        </p:nvGraphicFramePr>
        <p:xfrm>
          <a:off x="110723" y="394446"/>
          <a:ext cx="12081277" cy="6463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035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Graphic spid="2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 12"/>
          <p:cNvSpPr/>
          <p:nvPr/>
        </p:nvSpPr>
        <p:spPr>
          <a:xfrm rot="5400000">
            <a:off x="7596844" y="3771722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Hexagon 12"/>
          <p:cNvSpPr/>
          <p:nvPr/>
        </p:nvSpPr>
        <p:spPr>
          <a:xfrm rot="5400000">
            <a:off x="7756224" y="677833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Hexagon 12"/>
          <p:cNvSpPr/>
          <p:nvPr/>
        </p:nvSpPr>
        <p:spPr>
          <a:xfrm rot="5400000">
            <a:off x="2126572" y="301389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xagon 12"/>
          <p:cNvSpPr/>
          <p:nvPr/>
        </p:nvSpPr>
        <p:spPr>
          <a:xfrm rot="5400000">
            <a:off x="430288" y="3626806"/>
            <a:ext cx="5852160" cy="505698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Hexagon 12"/>
          <p:cNvSpPr/>
          <p:nvPr/>
        </p:nvSpPr>
        <p:spPr>
          <a:xfrm rot="5400000">
            <a:off x="5561315" y="-1201474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Hexagon 12"/>
          <p:cNvSpPr/>
          <p:nvPr/>
        </p:nvSpPr>
        <p:spPr>
          <a:xfrm rot="5400000">
            <a:off x="1694713" y="6038678"/>
            <a:ext cx="4161359" cy="3595925"/>
          </a:xfrm>
          <a:custGeom>
            <a:avLst/>
            <a:gdLst>
              <a:gd name="connsiteX0" fmla="*/ 0 w 4393780"/>
              <a:gd name="connsiteY0" fmla="*/ 1893871 h 3787742"/>
              <a:gd name="connsiteX1" fmla="*/ 946936 w 4393780"/>
              <a:gd name="connsiteY1" fmla="*/ 1 h 3787742"/>
              <a:gd name="connsiteX2" fmla="*/ 3446845 w 4393780"/>
              <a:gd name="connsiteY2" fmla="*/ 1 h 3787742"/>
              <a:gd name="connsiteX3" fmla="*/ 4393780 w 4393780"/>
              <a:gd name="connsiteY3" fmla="*/ 1893871 h 3787742"/>
              <a:gd name="connsiteX4" fmla="*/ 3446845 w 4393780"/>
              <a:gd name="connsiteY4" fmla="*/ 3787741 h 3787742"/>
              <a:gd name="connsiteX5" fmla="*/ 946936 w 4393780"/>
              <a:gd name="connsiteY5" fmla="*/ 3787741 h 3787742"/>
              <a:gd name="connsiteX6" fmla="*/ 0 w 4393780"/>
              <a:gd name="connsiteY6" fmla="*/ 1893871 h 3787742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446845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946936 w 4393780"/>
              <a:gd name="connsiteY1" fmla="*/ 0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902579 h 3796449"/>
              <a:gd name="connsiteX1" fmla="*/ 1129816 w 4393780"/>
              <a:gd name="connsiteY1" fmla="*/ 0 h 3796449"/>
              <a:gd name="connsiteX2" fmla="*/ 3446845 w 4393780"/>
              <a:gd name="connsiteY2" fmla="*/ 8709 h 3796449"/>
              <a:gd name="connsiteX3" fmla="*/ 4393780 w 4393780"/>
              <a:gd name="connsiteY3" fmla="*/ 1902579 h 3796449"/>
              <a:gd name="connsiteX4" fmla="*/ 3255257 w 4393780"/>
              <a:gd name="connsiteY4" fmla="*/ 3796449 h 3796449"/>
              <a:gd name="connsiteX5" fmla="*/ 1121108 w 4393780"/>
              <a:gd name="connsiteY5" fmla="*/ 3787740 h 3796449"/>
              <a:gd name="connsiteX6" fmla="*/ 0 w 4393780"/>
              <a:gd name="connsiteY6" fmla="*/ 1902579 h 3796449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446845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90091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87740"/>
              <a:gd name="connsiteX1" fmla="*/ 1129819 w 4393780"/>
              <a:gd name="connsiteY1" fmla="*/ 8708 h 3787740"/>
              <a:gd name="connsiteX2" fmla="*/ 3272674 w 4393780"/>
              <a:gd name="connsiteY2" fmla="*/ 0 h 3787740"/>
              <a:gd name="connsiteX3" fmla="*/ 4393780 w 4393780"/>
              <a:gd name="connsiteY3" fmla="*/ 1893870 h 3787740"/>
              <a:gd name="connsiteX4" fmla="*/ 3255257 w 4393780"/>
              <a:gd name="connsiteY4" fmla="*/ 3787740 h 3787740"/>
              <a:gd name="connsiteX5" fmla="*/ 1121108 w 4393780"/>
              <a:gd name="connsiteY5" fmla="*/ 3779031 h 3787740"/>
              <a:gd name="connsiteX6" fmla="*/ 0 w 4393780"/>
              <a:gd name="connsiteY6" fmla="*/ 1893870 h 3787740"/>
              <a:gd name="connsiteX0" fmla="*/ 0 w 4393780"/>
              <a:gd name="connsiteY0" fmla="*/ 1893870 h 3796764"/>
              <a:gd name="connsiteX1" fmla="*/ 1129819 w 4393780"/>
              <a:gd name="connsiteY1" fmla="*/ 8708 h 3796764"/>
              <a:gd name="connsiteX2" fmla="*/ 3272674 w 4393780"/>
              <a:gd name="connsiteY2" fmla="*/ 0 h 3796764"/>
              <a:gd name="connsiteX3" fmla="*/ 4393780 w 4393780"/>
              <a:gd name="connsiteY3" fmla="*/ 1893870 h 3796764"/>
              <a:gd name="connsiteX4" fmla="*/ 3255257 w 4393780"/>
              <a:gd name="connsiteY4" fmla="*/ 3787740 h 3796764"/>
              <a:gd name="connsiteX5" fmla="*/ 1144751 w 4393780"/>
              <a:gd name="connsiteY5" fmla="*/ 3796764 h 3796764"/>
              <a:gd name="connsiteX6" fmla="*/ 0 w 4393780"/>
              <a:gd name="connsiteY6" fmla="*/ 1893870 h 37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3780" h="3796764">
                <a:moveTo>
                  <a:pt x="0" y="1893870"/>
                </a:moveTo>
                <a:lnTo>
                  <a:pt x="1129819" y="8708"/>
                </a:lnTo>
                <a:lnTo>
                  <a:pt x="3272674" y="0"/>
                </a:lnTo>
                <a:lnTo>
                  <a:pt x="4393780" y="1893870"/>
                </a:lnTo>
                <a:lnTo>
                  <a:pt x="3255257" y="3787740"/>
                </a:lnTo>
                <a:lnTo>
                  <a:pt x="1144751" y="3796764"/>
                </a:lnTo>
                <a:lnTo>
                  <a:pt x="0" y="1893870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Στρογγυλεμένο ορθογώνιο 12"/>
          <p:cNvSpPr/>
          <p:nvPr/>
        </p:nvSpPr>
        <p:spPr>
          <a:xfrm>
            <a:off x="88900" y="9493"/>
            <a:ext cx="11995699" cy="4260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703030403020204" pitchFamily="34" charset="0"/>
                <a:ea typeface="Source Sans Pro" panose="020B0703030403020204" pitchFamily="34" charset="0"/>
                <a:cs typeface="+mn-cs"/>
              </a:rPr>
              <a:t>Υγρά Απόβλητα: Προγραμματική Περίοδος 2021- 2027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25" name="Στρογγυλεμένο ορθογώνιο 24"/>
          <p:cNvSpPr/>
          <p:nvPr/>
        </p:nvSpPr>
        <p:spPr>
          <a:xfrm>
            <a:off x="173404" y="1726280"/>
            <a:ext cx="2854444" cy="652563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703030403020204" pitchFamily="34" charset="0"/>
                <a:ea typeface="Source Sans Pro" panose="020B0703030403020204" pitchFamily="34" charset="0"/>
                <a:cs typeface="+mn-cs"/>
              </a:rPr>
              <a:t>Δείκτες εκροής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9487" y="1448524"/>
            <a:ext cx="8415112" cy="132343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prstClr val="white"/>
                </a:solidFill>
              </a:rPr>
              <a:t>RCO 31 - Μήκος νέων κατασκευών ή κατασκευών που ενισχύθηκαν αποχετευτικών </a:t>
            </a:r>
            <a:r>
              <a:rPr lang="el-GR" sz="2000" b="1" dirty="0" smtClean="0">
                <a:solidFill>
                  <a:prstClr val="white"/>
                </a:solidFill>
              </a:rPr>
              <a:t>δικτύων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000" b="1" dirty="0" smtClean="0">
                <a:solidFill>
                  <a:prstClr val="white"/>
                </a:solidFill>
              </a:rPr>
              <a:t>RCO </a:t>
            </a:r>
            <a:r>
              <a:rPr lang="el-GR" sz="2000" b="1" dirty="0">
                <a:solidFill>
                  <a:prstClr val="white"/>
                </a:solidFill>
              </a:rPr>
              <a:t>32 - Νέα ή αναβαθμισμένη ικανότητα επεξεργασίας υγρών αποβλήτων</a:t>
            </a:r>
          </a:p>
        </p:txBody>
      </p:sp>
      <p:sp>
        <p:nvSpPr>
          <p:cNvPr id="27" name="Στρογγυλεμένο ορθογώνιο 26"/>
          <p:cNvSpPr/>
          <p:nvPr/>
        </p:nvSpPr>
        <p:spPr>
          <a:xfrm>
            <a:off x="134837" y="4166308"/>
            <a:ext cx="2854444" cy="652563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703030403020204" pitchFamily="34" charset="0"/>
                <a:ea typeface="Source Sans Pro" panose="020B0703030403020204" pitchFamily="34" charset="0"/>
                <a:cs typeface="+mn-cs"/>
              </a:rPr>
              <a:t>Δείκτες Αποτελέσματος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84983" y="3825193"/>
            <a:ext cx="8415112" cy="10156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prstClr val="white"/>
                </a:solidFill>
              </a:rPr>
              <a:t>RCR 42 - Πληθυσμός συνδεδεμένος σε </a:t>
            </a:r>
            <a:r>
              <a:rPr lang="el-GR" sz="2000" b="1" u="sng" dirty="0" smtClean="0">
                <a:solidFill>
                  <a:prstClr val="white"/>
                </a:solidFill>
              </a:rPr>
              <a:t>Δευτεροβάθμια</a:t>
            </a:r>
            <a:r>
              <a:rPr lang="el-GR" sz="2000" b="1" dirty="0" smtClean="0">
                <a:solidFill>
                  <a:prstClr val="white"/>
                </a:solidFill>
              </a:rPr>
              <a:t> επεξεργασία </a:t>
            </a:r>
            <a:r>
              <a:rPr lang="el-GR" sz="2000" b="1" dirty="0">
                <a:solidFill>
                  <a:prstClr val="white"/>
                </a:solidFill>
              </a:rPr>
              <a:t>υγρών </a:t>
            </a:r>
            <a:r>
              <a:rPr lang="el-GR" sz="2000" b="1" dirty="0" smtClean="0">
                <a:solidFill>
                  <a:prstClr val="white"/>
                </a:solidFill>
              </a:rPr>
              <a:t>αποβλήτων (λύματα)</a:t>
            </a:r>
            <a:endParaRPr lang="el-GR" sz="2000" b="1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2000" b="1" dirty="0" smtClean="0">
                <a:solidFill>
                  <a:prstClr val="white"/>
                </a:solidFill>
              </a:rPr>
              <a:t>RCR </a:t>
            </a:r>
            <a:r>
              <a:rPr lang="el-GR" sz="2000" b="1" dirty="0">
                <a:solidFill>
                  <a:prstClr val="white"/>
                </a:solidFill>
              </a:rPr>
              <a:t>44 - Υγρά απόβλητα που υποβάλλονται σε σωστή επεξεργασία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Ισοσκελές τρίγωνο 8"/>
          <p:cNvSpPr/>
          <p:nvPr/>
        </p:nvSpPr>
        <p:spPr>
          <a:xfrm rot="5400000">
            <a:off x="3127484" y="1840410"/>
            <a:ext cx="457200" cy="481137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  <p:sp>
        <p:nvSpPr>
          <p:cNvPr id="30" name="Ισοσκελές τρίγωνο 29"/>
          <p:cNvSpPr/>
          <p:nvPr/>
        </p:nvSpPr>
        <p:spPr>
          <a:xfrm rot="5400000">
            <a:off x="3088917" y="4241140"/>
            <a:ext cx="457200" cy="481137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703030403020204" pitchFamily="34" charset="0"/>
              <a:ea typeface="Source Sans Pro" panose="020B0703030403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49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3" grpId="0" animBg="1"/>
      <p:bldP spid="25" grpId="0" animBg="1"/>
      <p:bldP spid="26" grpId="0" animBg="1"/>
      <p:bldP spid="27" grpId="0" animBg="1"/>
      <p:bldP spid="29" grpId="0" animBg="1"/>
      <p:bldP spid="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erMedia.com Animated Theme">
  <a:themeElements>
    <a:clrScheme name="shield_fire">
      <a:dk1>
        <a:sysClr val="windowText" lastClr="000000"/>
      </a:dk1>
      <a:lt1>
        <a:sysClr val="window" lastClr="FFFFFF"/>
      </a:lt1>
      <a:dk2>
        <a:srgbClr val="11118D"/>
      </a:dk2>
      <a:lt2>
        <a:srgbClr val="EEECE1"/>
      </a:lt2>
      <a:accent1>
        <a:srgbClr val="3A96D0"/>
      </a:accent1>
      <a:accent2>
        <a:srgbClr val="F7291E"/>
      </a:accent2>
      <a:accent3>
        <a:srgbClr val="149FBE"/>
      </a:accent3>
      <a:accent4>
        <a:srgbClr val="81BF14"/>
      </a:accent4>
      <a:accent5>
        <a:srgbClr val="FF9933"/>
      </a:accent5>
      <a:accent6>
        <a:srgbClr val="62251F"/>
      </a:accent6>
      <a:hlink>
        <a:srgbClr val="FDFD88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1089</Words>
  <Application>Microsoft Office PowerPoint</Application>
  <PresentationFormat>Ευρεία οθόνη</PresentationFormat>
  <Paragraphs>137</Paragraphs>
  <Slides>14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6" baseType="lpstr">
      <vt:lpstr>맑은 고딕</vt:lpstr>
      <vt:lpstr>Arial</vt:lpstr>
      <vt:lpstr>Calibri</vt:lpstr>
      <vt:lpstr>Calibri Light</vt:lpstr>
      <vt:lpstr>Century Gothic</vt:lpstr>
      <vt:lpstr>Franklin Gothic Heavy</vt:lpstr>
      <vt:lpstr>Source Sans Pro</vt:lpstr>
      <vt:lpstr>Source Sans Pro ExtraLight</vt:lpstr>
      <vt:lpstr>Times New Roman</vt:lpstr>
      <vt:lpstr>Wingdings</vt:lpstr>
      <vt:lpstr>Office Theme</vt:lpstr>
      <vt:lpstr>1_PresenterMedia.com Animated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240</cp:revision>
  <dcterms:modified xsi:type="dcterms:W3CDTF">2021-02-07T20:17:26Z</dcterms:modified>
</cp:coreProperties>
</file>